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6"/>
  </p:notesMasterIdLst>
  <p:sldIdLst>
    <p:sldId id="303" r:id="rId5"/>
    <p:sldId id="331" r:id="rId6"/>
    <p:sldId id="326" r:id="rId7"/>
    <p:sldId id="32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269" r:id="rId24"/>
    <p:sldId id="325" r:id="rId25"/>
    <p:sldId id="289" r:id="rId26"/>
    <p:sldId id="300" r:id="rId27"/>
    <p:sldId id="332" r:id="rId28"/>
    <p:sldId id="281" r:id="rId29"/>
    <p:sldId id="267" r:id="rId30"/>
    <p:sldId id="282" r:id="rId31"/>
    <p:sldId id="268" r:id="rId32"/>
    <p:sldId id="290" r:id="rId33"/>
    <p:sldId id="292" r:id="rId34"/>
    <p:sldId id="293" r:id="rId35"/>
    <p:sldId id="294" r:id="rId36"/>
    <p:sldId id="295" r:id="rId37"/>
    <p:sldId id="296" r:id="rId38"/>
    <p:sldId id="291" r:id="rId39"/>
    <p:sldId id="297" r:id="rId40"/>
    <p:sldId id="298" r:id="rId41"/>
    <p:sldId id="299" r:id="rId42"/>
    <p:sldId id="301" r:id="rId43"/>
    <p:sldId id="333" r:id="rId44"/>
    <p:sldId id="30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78528" autoAdjust="0"/>
  </p:normalViewPr>
  <p:slideViewPr>
    <p:cSldViewPr snapToGrid="0">
      <p:cViewPr varScale="1">
        <p:scale>
          <a:sx n="51" d="100"/>
          <a:sy n="51" d="100"/>
        </p:scale>
        <p:origin x="132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Submission Systems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A6-420B-96FF-3269BF695968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FA6-420B-96FF-3269BF695968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A6-420B-96FF-3269BF695968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FA6-420B-96FF-3269BF695968}"/>
              </c:ext>
            </c:extLst>
          </c:dPt>
          <c:dLbls>
            <c:dLbl>
              <c:idx val="0"/>
              <c:layout>
                <c:manualLayout>
                  <c:x val="-0.14718625754296988"/>
                  <c:y val="-0.1213290069036988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A6-420B-96FF-3269BF695968}"/>
                </c:ext>
              </c:extLst>
            </c:dLbl>
            <c:dLbl>
              <c:idx val="1"/>
              <c:layout>
                <c:manualLayout>
                  <c:x val="0.11021905323041618"/>
                  <c:y val="-1.96909191648546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A6-420B-96FF-3269BF695968}"/>
                </c:ext>
              </c:extLst>
            </c:dLbl>
            <c:dLbl>
              <c:idx val="2"/>
              <c:layout>
                <c:manualLayout>
                  <c:x val="8.3511913088671896E-2"/>
                  <c:y val="0.1387405326941418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A6-420B-96FF-3269BF695968}"/>
                </c:ext>
              </c:extLst>
            </c:dLbl>
            <c:dLbl>
              <c:idx val="3"/>
              <c:layout>
                <c:manualLayout>
                  <c:x val="1.9419652174965992E-2"/>
                  <c:y val="0.1153431685213351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A6-420B-96FF-3269BF695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OPRS - Scholar One</c:v>
                </c:pt>
                <c:pt idx="1">
                  <c:v>Non-OPRS</c:v>
                </c:pt>
                <c:pt idx="2">
                  <c:v>OPRS - Editorial Manager</c:v>
                </c:pt>
                <c:pt idx="3">
                  <c:v>OPRS -Other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242</c:v>
                </c:pt>
                <c:pt idx="1">
                  <c:v>90</c:v>
                </c:pt>
                <c:pt idx="2">
                  <c:v>46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A6-420B-96FF-3269BF6959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FFD-4331-9331-A0233C43BA6A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FFD-4331-9331-A0233C43BA6A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FFD-4331-9331-A0233C43BA6A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FFD-4331-9331-A0233C43BA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OPRS - Scholar One</c:v>
                </c:pt>
                <c:pt idx="1">
                  <c:v>Non-OPRS</c:v>
                </c:pt>
                <c:pt idx="2">
                  <c:v>OPRS - Editorial Manager</c:v>
                </c:pt>
                <c:pt idx="3">
                  <c:v>OPRS -Other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0.65203761755485889</c:v>
                </c:pt>
                <c:pt idx="1">
                  <c:v>0.18495297805642633</c:v>
                </c:pt>
                <c:pt idx="2">
                  <c:v>0.11598746081504702</c:v>
                </c:pt>
                <c:pt idx="3">
                  <c:v>4.7021943573667714E-2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A6-420B-96FF-3269BF6959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632117206527209"/>
          <c:y val="0.16913583497180001"/>
          <c:w val="0.44153806003275148"/>
          <c:h val="0.661728330056399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35,315 Articles Published in 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56-4C9B-AFC7-F1D6800AE9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56-4C9B-AFC7-F1D6800AE99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Research Articles Published</c:v>
                </c:pt>
                <c:pt idx="1">
                  <c:v>Other Article Types Published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19004</c:v>
                </c:pt>
                <c:pt idx="1">
                  <c:v>16311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77-405B-AE2B-2753289F31F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F4157-0773-4C65-A603-5BFAB1313C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A737F9-C251-47DF-B596-FF9EB83AEA60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19,004 Research Articles</a:t>
          </a:r>
        </a:p>
      </dgm:t>
    </dgm:pt>
    <dgm:pt modelId="{6AE71F55-4124-4D26-8BCC-0A0A76621187}" type="parTrans" cxnId="{80FBF459-A292-4DDA-A019-3E3B7025B3AA}">
      <dgm:prSet/>
      <dgm:spPr/>
      <dgm:t>
        <a:bodyPr/>
        <a:lstStyle/>
        <a:p>
          <a:endParaRPr lang="en-US"/>
        </a:p>
      </dgm:t>
    </dgm:pt>
    <dgm:pt modelId="{178E29F2-708E-4E23-844D-9E1474E55CA6}" type="sibTrans" cxnId="{80FBF459-A292-4DDA-A019-3E3B7025B3AA}">
      <dgm:prSet/>
      <dgm:spPr/>
      <dgm:t>
        <a:bodyPr/>
        <a:lstStyle/>
        <a:p>
          <a:endParaRPr lang="en-US"/>
        </a:p>
      </dgm:t>
    </dgm:pt>
    <dgm:pt modelId="{7D57DD04-EF68-4C29-B1EC-3DCE543ACE49}">
      <dgm:prSet phldrT="[Text]" phldr="1"/>
      <dgm:spPr/>
      <dgm:t>
        <a:bodyPr/>
        <a:lstStyle/>
        <a:p>
          <a:endParaRPr lang="en-US" dirty="0"/>
        </a:p>
      </dgm:t>
    </dgm:pt>
    <dgm:pt modelId="{A85D25ED-40B3-4567-8D3B-20A0A87EB78E}" type="parTrans" cxnId="{F95116D8-B633-46E6-8315-11513F71AC25}">
      <dgm:prSet/>
      <dgm:spPr/>
      <dgm:t>
        <a:bodyPr/>
        <a:lstStyle/>
        <a:p>
          <a:endParaRPr lang="en-US"/>
        </a:p>
      </dgm:t>
    </dgm:pt>
    <dgm:pt modelId="{2BE1E034-33B0-459F-9C08-6AC79CB000EA}" type="sibTrans" cxnId="{F95116D8-B633-46E6-8315-11513F71AC25}">
      <dgm:prSet/>
      <dgm:spPr/>
      <dgm:t>
        <a:bodyPr/>
        <a:lstStyle/>
        <a:p>
          <a:endParaRPr lang="en-US"/>
        </a:p>
      </dgm:t>
    </dgm:pt>
    <dgm:pt modelId="{D692AD90-BBED-4ECB-BB99-12E0564BBA22}">
      <dgm:prSet phldrT="[Text]"/>
      <dgm:spPr>
        <a:solidFill>
          <a:srgbClr val="DD7323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8.3% OA Articles</a:t>
          </a:r>
        </a:p>
      </dgm:t>
    </dgm:pt>
    <dgm:pt modelId="{D0BDEEFE-CDA6-4816-8A32-A4A94DADA1A7}" type="parTrans" cxnId="{303F5B6B-6197-4B4D-BDA6-57337A4403E4}">
      <dgm:prSet/>
      <dgm:spPr/>
      <dgm:t>
        <a:bodyPr/>
        <a:lstStyle/>
        <a:p>
          <a:endParaRPr lang="en-US"/>
        </a:p>
      </dgm:t>
    </dgm:pt>
    <dgm:pt modelId="{50AB8E21-42F6-46C5-AAC8-FAC48B2C083F}" type="sibTrans" cxnId="{303F5B6B-6197-4B4D-BDA6-57337A4403E4}">
      <dgm:prSet/>
      <dgm:spPr/>
      <dgm:t>
        <a:bodyPr/>
        <a:lstStyle/>
        <a:p>
          <a:endParaRPr lang="en-US"/>
        </a:p>
      </dgm:t>
    </dgm:pt>
    <dgm:pt modelId="{46D158C6-D88E-4EA9-BF12-B1B165675360}">
      <dgm:prSet phldrT="[Text]" phldr="1"/>
      <dgm:spPr/>
      <dgm:t>
        <a:bodyPr/>
        <a:lstStyle/>
        <a:p>
          <a:endParaRPr lang="en-US"/>
        </a:p>
      </dgm:t>
    </dgm:pt>
    <dgm:pt modelId="{DF8F9E7B-D311-4200-8CCA-CE37800A656B}" type="parTrans" cxnId="{D48BBF8D-CA65-41B8-A2FC-A53E94C8A7B1}">
      <dgm:prSet/>
      <dgm:spPr/>
      <dgm:t>
        <a:bodyPr/>
        <a:lstStyle/>
        <a:p>
          <a:endParaRPr lang="en-US"/>
        </a:p>
      </dgm:t>
    </dgm:pt>
    <dgm:pt modelId="{54F9C0F1-252C-4161-9EDD-CC6B1BE861B6}" type="sibTrans" cxnId="{D48BBF8D-CA65-41B8-A2FC-A53E94C8A7B1}">
      <dgm:prSet/>
      <dgm:spPr/>
      <dgm:t>
        <a:bodyPr/>
        <a:lstStyle/>
        <a:p>
          <a:endParaRPr lang="en-US"/>
        </a:p>
      </dgm:t>
    </dgm:pt>
    <dgm:pt modelId="{05B8D09F-C491-488A-9F6A-5EF7AF85F31E}" type="pres">
      <dgm:prSet presAssocID="{600F4157-0773-4C65-A603-5BFAB1313C39}" presName="linear" presStyleCnt="0">
        <dgm:presLayoutVars>
          <dgm:animLvl val="lvl"/>
          <dgm:resizeHandles val="exact"/>
        </dgm:presLayoutVars>
      </dgm:prSet>
      <dgm:spPr/>
    </dgm:pt>
    <dgm:pt modelId="{A2E1E914-1D1A-4128-BBB5-6B02234DE7E1}" type="pres">
      <dgm:prSet presAssocID="{0CA737F9-C251-47DF-B596-FF9EB83AEA6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531C689-300D-4B26-8E69-F8CD39A3A16E}" type="pres">
      <dgm:prSet presAssocID="{0CA737F9-C251-47DF-B596-FF9EB83AEA60}" presName="childText" presStyleLbl="revTx" presStyleIdx="0" presStyleCnt="2">
        <dgm:presLayoutVars>
          <dgm:bulletEnabled val="1"/>
        </dgm:presLayoutVars>
      </dgm:prSet>
      <dgm:spPr/>
    </dgm:pt>
    <dgm:pt modelId="{2C673CEB-394D-4643-92E5-A1D81A853F3C}" type="pres">
      <dgm:prSet presAssocID="{D692AD90-BBED-4ECB-BB99-12E0564BBA22}" presName="parentText" presStyleLbl="node1" presStyleIdx="1" presStyleCnt="2" custLinFactNeighborY="-10602">
        <dgm:presLayoutVars>
          <dgm:chMax val="0"/>
          <dgm:bulletEnabled val="1"/>
        </dgm:presLayoutVars>
      </dgm:prSet>
      <dgm:spPr/>
    </dgm:pt>
    <dgm:pt modelId="{985FE9A2-2688-440A-A494-283D753DF725}" type="pres">
      <dgm:prSet presAssocID="{D692AD90-BBED-4ECB-BB99-12E0564BBA22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3A9A221-39E7-44AB-BD03-15728837048D}" type="presOf" srcId="{46D158C6-D88E-4EA9-BF12-B1B165675360}" destId="{985FE9A2-2688-440A-A494-283D753DF725}" srcOrd="0" destOrd="0" presId="urn:microsoft.com/office/officeart/2005/8/layout/vList2"/>
    <dgm:cxn modelId="{303F5B6B-6197-4B4D-BDA6-57337A4403E4}" srcId="{600F4157-0773-4C65-A603-5BFAB1313C39}" destId="{D692AD90-BBED-4ECB-BB99-12E0564BBA22}" srcOrd="1" destOrd="0" parTransId="{D0BDEEFE-CDA6-4816-8A32-A4A94DADA1A7}" sibTransId="{50AB8E21-42F6-46C5-AAC8-FAC48B2C083F}"/>
    <dgm:cxn modelId="{1E0FB175-4C45-443A-923C-A6351226EB2C}" type="presOf" srcId="{600F4157-0773-4C65-A603-5BFAB1313C39}" destId="{05B8D09F-C491-488A-9F6A-5EF7AF85F31E}" srcOrd="0" destOrd="0" presId="urn:microsoft.com/office/officeart/2005/8/layout/vList2"/>
    <dgm:cxn modelId="{80FBF459-A292-4DDA-A019-3E3B7025B3AA}" srcId="{600F4157-0773-4C65-A603-5BFAB1313C39}" destId="{0CA737F9-C251-47DF-B596-FF9EB83AEA60}" srcOrd="0" destOrd="0" parTransId="{6AE71F55-4124-4D26-8BCC-0A0A76621187}" sibTransId="{178E29F2-708E-4E23-844D-9E1474E55CA6}"/>
    <dgm:cxn modelId="{53C7DA7A-91C8-4F78-8C84-A630298D40A6}" type="presOf" srcId="{0CA737F9-C251-47DF-B596-FF9EB83AEA60}" destId="{A2E1E914-1D1A-4128-BBB5-6B02234DE7E1}" srcOrd="0" destOrd="0" presId="urn:microsoft.com/office/officeart/2005/8/layout/vList2"/>
    <dgm:cxn modelId="{D48BBF8D-CA65-41B8-A2FC-A53E94C8A7B1}" srcId="{D692AD90-BBED-4ECB-BB99-12E0564BBA22}" destId="{46D158C6-D88E-4EA9-BF12-B1B165675360}" srcOrd="0" destOrd="0" parTransId="{DF8F9E7B-D311-4200-8CCA-CE37800A656B}" sibTransId="{54F9C0F1-252C-4161-9EDD-CC6B1BE861B6}"/>
    <dgm:cxn modelId="{812F3E97-B429-49C6-8472-56624D8914BA}" type="presOf" srcId="{7D57DD04-EF68-4C29-B1EC-3DCE543ACE49}" destId="{7531C689-300D-4B26-8E69-F8CD39A3A16E}" srcOrd="0" destOrd="0" presId="urn:microsoft.com/office/officeart/2005/8/layout/vList2"/>
    <dgm:cxn modelId="{68100AA6-373B-4FF0-9F46-FF7839CC78F5}" type="presOf" srcId="{D692AD90-BBED-4ECB-BB99-12E0564BBA22}" destId="{2C673CEB-394D-4643-92E5-A1D81A853F3C}" srcOrd="0" destOrd="0" presId="urn:microsoft.com/office/officeart/2005/8/layout/vList2"/>
    <dgm:cxn modelId="{F95116D8-B633-46E6-8315-11513F71AC25}" srcId="{0CA737F9-C251-47DF-B596-FF9EB83AEA60}" destId="{7D57DD04-EF68-4C29-B1EC-3DCE543ACE49}" srcOrd="0" destOrd="0" parTransId="{A85D25ED-40B3-4567-8D3B-20A0A87EB78E}" sibTransId="{2BE1E034-33B0-459F-9C08-6AC79CB000EA}"/>
    <dgm:cxn modelId="{956E8A3C-EDCC-4912-B3D7-E6182882ECB0}" type="presParOf" srcId="{05B8D09F-C491-488A-9F6A-5EF7AF85F31E}" destId="{A2E1E914-1D1A-4128-BBB5-6B02234DE7E1}" srcOrd="0" destOrd="0" presId="urn:microsoft.com/office/officeart/2005/8/layout/vList2"/>
    <dgm:cxn modelId="{67906CE4-EAD7-4082-A3A2-D9D768C07664}" type="presParOf" srcId="{05B8D09F-C491-488A-9F6A-5EF7AF85F31E}" destId="{7531C689-300D-4B26-8E69-F8CD39A3A16E}" srcOrd="1" destOrd="0" presId="urn:microsoft.com/office/officeart/2005/8/layout/vList2"/>
    <dgm:cxn modelId="{F34DA66E-77B2-4BED-9EAF-7EF121FEE284}" type="presParOf" srcId="{05B8D09F-C491-488A-9F6A-5EF7AF85F31E}" destId="{2C673CEB-394D-4643-92E5-A1D81A853F3C}" srcOrd="2" destOrd="0" presId="urn:microsoft.com/office/officeart/2005/8/layout/vList2"/>
    <dgm:cxn modelId="{DFCBD68C-07E6-408A-BE6A-FC7F7C9DBBBD}" type="presParOf" srcId="{05B8D09F-C491-488A-9F6A-5EF7AF85F31E}" destId="{985FE9A2-2688-440A-A494-283D753DF72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1E914-1D1A-4128-BBB5-6B02234DE7E1}">
      <dsp:nvSpPr>
        <dsp:cNvPr id="0" name=""/>
        <dsp:cNvSpPr/>
      </dsp:nvSpPr>
      <dsp:spPr>
        <a:xfrm>
          <a:off x="0" y="62115"/>
          <a:ext cx="3583947" cy="1274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19,004 Research Articles</a:t>
          </a:r>
        </a:p>
      </dsp:txBody>
      <dsp:txXfrm>
        <a:off x="62198" y="124313"/>
        <a:ext cx="3459551" cy="1149734"/>
      </dsp:txXfrm>
    </dsp:sp>
    <dsp:sp modelId="{7531C689-300D-4B26-8E69-F8CD39A3A16E}">
      <dsp:nvSpPr>
        <dsp:cNvPr id="0" name=""/>
        <dsp:cNvSpPr/>
      </dsp:nvSpPr>
      <dsp:spPr>
        <a:xfrm>
          <a:off x="0" y="1336245"/>
          <a:ext cx="358394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 dirty="0"/>
        </a:p>
      </dsp:txBody>
      <dsp:txXfrm>
        <a:off x="0" y="1336245"/>
        <a:ext cx="3583947" cy="546480"/>
      </dsp:txXfrm>
    </dsp:sp>
    <dsp:sp modelId="{2C673CEB-394D-4643-92E5-A1D81A853F3C}">
      <dsp:nvSpPr>
        <dsp:cNvPr id="0" name=""/>
        <dsp:cNvSpPr/>
      </dsp:nvSpPr>
      <dsp:spPr>
        <a:xfrm>
          <a:off x="0" y="1824787"/>
          <a:ext cx="3583947" cy="1274130"/>
        </a:xfrm>
        <a:prstGeom prst="roundRect">
          <a:avLst/>
        </a:prstGeom>
        <a:solidFill>
          <a:srgbClr val="DD732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</a:rPr>
            <a:t>8.3% OA Articles</a:t>
          </a:r>
        </a:p>
      </dsp:txBody>
      <dsp:txXfrm>
        <a:off x="62198" y="1886985"/>
        <a:ext cx="3459551" cy="1149734"/>
      </dsp:txXfrm>
    </dsp:sp>
    <dsp:sp modelId="{985FE9A2-2688-440A-A494-283D753DF725}">
      <dsp:nvSpPr>
        <dsp:cNvPr id="0" name=""/>
        <dsp:cNvSpPr/>
      </dsp:nvSpPr>
      <dsp:spPr>
        <a:xfrm>
          <a:off x="0" y="3156855"/>
          <a:ext cx="3583947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0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/>
        </a:p>
      </dsp:txBody>
      <dsp:txXfrm>
        <a:off x="0" y="3156855"/>
        <a:ext cx="3583947" cy="546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828D2-52EF-4D52-B7DF-F56C5EA1E4DE}" type="datetimeFigureOut">
              <a:rPr lang="en-GB" smtClean="0"/>
              <a:t>02/06/2020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93364-A883-4DCD-ABDB-268BFA9924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88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org/check-your-oa-eligibilit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bridge.org/check-your-oa-eligibilit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39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Author Centre</a:t>
            </a:r>
            <a:endParaRPr lang="en-GB" u="none" dirty="0"/>
          </a:p>
          <a:p>
            <a:r>
              <a:rPr lang="en-GB" u="none" baseline="0" dirty="0"/>
              <a:t>Authors can view the status of their manuscript.</a:t>
            </a:r>
          </a:p>
          <a:p>
            <a:r>
              <a:rPr lang="en-GB" u="none" baseline="0" dirty="0"/>
              <a:t>Generally the status will say “under review” or “awaiting decision”, some will include more detail (depending on the journal’s workflow)</a:t>
            </a:r>
            <a:endParaRPr lang="en-GB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199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Acceptance email</a:t>
            </a:r>
            <a:endParaRPr lang="en-GB" u="none" dirty="0"/>
          </a:p>
          <a:p>
            <a:r>
              <a:rPr lang="en-GB" u="none" baseline="0" dirty="0"/>
              <a:t>Sent from Online Peer Review System, includes link to copyright transfer form. Filling out the OA copyright transfer form is the key step in making an article OA.</a:t>
            </a:r>
          </a:p>
          <a:p>
            <a:r>
              <a:rPr lang="en-GB" u="none" baseline="0" dirty="0"/>
              <a:t>Once an article is accepted, a record will be created in our production tracking system, including the copy and the copyright transfer form.</a:t>
            </a:r>
            <a:endParaRPr lang="en-GB" u="sng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341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baseline="0" dirty="0"/>
              <a:t>Custom email </a:t>
            </a:r>
          </a:p>
          <a:p>
            <a:r>
              <a:rPr lang="en-GB" u="none" baseline="0" dirty="0"/>
              <a:t>To authors who have select non-OA, but are eligible to publish OA – before and after publication</a:t>
            </a:r>
          </a:p>
          <a:p>
            <a:r>
              <a:rPr lang="en-GB" u="none" baseline="0" dirty="0"/>
              <a:t>Data is collected from the ‘copy received date’ in our production tracking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181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Articles</a:t>
            </a:r>
            <a:r>
              <a:rPr lang="en-GB" baseline="0" dirty="0"/>
              <a:t> are only sent to RL if the author has selected a gold open access CC license when signing their copyright transfer form/license to publish</a:t>
            </a:r>
            <a:endParaRPr lang="en-GB" dirty="0"/>
          </a:p>
          <a:p>
            <a:pPr marL="0" indent="0">
              <a:buFontTx/>
              <a:buNone/>
            </a:pPr>
            <a:r>
              <a:rPr lang="en-GB" baseline="0" dirty="0"/>
              <a:t>- The copyright transfer form is requested once an article has been accepted for publication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02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Agreement</a:t>
            </a:r>
            <a:r>
              <a:rPr lang="en-GB" baseline="0" dirty="0"/>
              <a:t> Manager is a web portal that:</a:t>
            </a:r>
            <a:endParaRPr lang="en-GB" dirty="0"/>
          </a:p>
          <a:p>
            <a:r>
              <a:rPr lang="en-GB" dirty="0"/>
              <a:t>Allows publisher</a:t>
            </a:r>
            <a:r>
              <a:rPr lang="en-GB" baseline="0" dirty="0"/>
              <a:t> to configure the parameters of their own open access agreements in the RL portal</a:t>
            </a:r>
          </a:p>
          <a:p>
            <a:r>
              <a:rPr lang="en-GB" baseline="0" dirty="0"/>
              <a:t>Actively identifies authors who are eligible for an APC discount under an open access agreement</a:t>
            </a:r>
          </a:p>
          <a:p>
            <a:r>
              <a:rPr lang="en-GB" baseline="0" dirty="0"/>
              <a:t>Allows institutions to review ‘funding requests’ under open access agreements</a:t>
            </a:r>
          </a:p>
          <a:p>
            <a:r>
              <a:rPr lang="en-GB" baseline="0" dirty="0"/>
              <a:t>Gives institution visibility on APC discounts processed under their deal by tracking spend and transaction reports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743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2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936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link in the institution’s email notification leads directly to the institutional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C49-5AEA-CC43-AA50-924FCEFD4566}" type="slidenum">
              <a:rPr lang="en-US" altLang="x-none" smtClean="0"/>
              <a:pPr/>
              <a:t>25</a:t>
            </a:fld>
            <a:endParaRPr lang="en-US" altLang="x-none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85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Hovering</a:t>
            </a:r>
            <a:r>
              <a:rPr lang="en-GB" baseline="0" dirty="0"/>
              <a:t> over the author of an article will show the criteria used to match the article to the profile – Grid ID or email domain</a:t>
            </a:r>
          </a:p>
          <a:p>
            <a:r>
              <a:rPr lang="en-GB" baseline="0" dirty="0"/>
              <a:t>Clicking on the Total fee of an article will show the author confirmation screen with article details</a:t>
            </a:r>
          </a:p>
          <a:p>
            <a:r>
              <a:rPr lang="en-GB" baseline="0" dirty="0"/>
              <a:t>Clicking on the profile name will show the details of the profile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a request is approved, a</a:t>
            </a:r>
            <a:r>
              <a:rPr lang="en-GB" baseline="0" dirty="0"/>
              <a:t> confirmation email is sent straight to the author</a:t>
            </a:r>
          </a:p>
          <a:p>
            <a:r>
              <a:rPr lang="en-GB" baseline="0" dirty="0"/>
              <a:t>If a request is denied – see next slide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C49-5AEA-CC43-AA50-924FCEFD4566}" type="slidenum">
              <a:rPr lang="en-US" altLang="x-none" smtClean="0"/>
              <a:pPr/>
              <a:t>26</a:t>
            </a:fld>
            <a:endParaRPr lang="en-US" altLang="x-none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52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C49-5AEA-CC43-AA50-924FCEFD4566}" type="slidenum">
              <a:rPr lang="en-US" altLang="x-none" smtClean="0"/>
              <a:pPr/>
              <a:t>27</a:t>
            </a:fld>
            <a:endParaRPr lang="en-US" altLang="x-none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89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Of</a:t>
            </a:r>
            <a:r>
              <a:rPr lang="en-GB" baseline="0" dirty="0"/>
              <a:t> the 398 within the Full Package: 61% are on </a:t>
            </a:r>
            <a:r>
              <a:rPr lang="en-GB" baseline="0" dirty="0" err="1"/>
              <a:t>ScholarOne</a:t>
            </a:r>
            <a:r>
              <a:rPr lang="en-GB" baseline="0" dirty="0"/>
              <a:t> (242 journals), 11% on Editorial Manager (46 journals), 5% on other platforms (20 journals), and a further 23% not on an OPRS system (90 journals). </a:t>
            </a:r>
          </a:p>
          <a:p>
            <a:r>
              <a:rPr lang="en-GB" baseline="0" dirty="0"/>
              <a:t>The full list of which journals are on which systems can be shared upon request.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010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Takes the author back into the transaction workflow</a:t>
            </a:r>
          </a:p>
          <a:p>
            <a:r>
              <a:rPr lang="en-GB" dirty="0"/>
              <a:t>They receive</a:t>
            </a:r>
            <a:r>
              <a:rPr lang="en-GB" baseline="0" dirty="0"/>
              <a:t> the pop up message matching them to a profile so there needs to be some text to ask them to choose ‘bill me’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C49-5AEA-CC43-AA50-924FCEFD4566}" type="slidenum">
              <a:rPr lang="en-US" altLang="x-none" smtClean="0"/>
              <a:pPr/>
              <a:t>28</a:t>
            </a:fld>
            <a:endParaRPr lang="en-US" altLang="x-none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90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CUP</a:t>
            </a:r>
            <a:r>
              <a:rPr lang="en-GB" baseline="0" dirty="0"/>
              <a:t> is now able to create a profile within RL Agreement Manager based on the criteria of a read and publish deal</a:t>
            </a:r>
          </a:p>
          <a:p>
            <a:r>
              <a:rPr lang="en-GB" baseline="0" dirty="0"/>
              <a:t>This includes the ability to match articles we send to RL for APC payments to be matched to a profile base on the institution of the corresponding author, meaning that the relevant APC discount can be automatically applied to the article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3847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Billing details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Can either be a consortia level or institution level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Forms the basis of the profile and the institutional portal – profiles for different institutions can be linked by an overarching billing organisation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Details need to be set up in RightsLink financial systems before a profile can be made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These details are required even if the organisation does not expect to receive any billing as their APCs are 100% waived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5726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are currently</a:t>
            </a:r>
            <a:r>
              <a:rPr lang="en-GB" baseline="0" dirty="0"/>
              <a:t> using Grid and email domain to match articles to profiles</a:t>
            </a:r>
            <a:endParaRPr lang="en-GB" dirty="0"/>
          </a:p>
          <a:p>
            <a:endParaRPr lang="en-GB" dirty="0"/>
          </a:p>
          <a:p>
            <a:r>
              <a:rPr lang="en-GB" dirty="0"/>
              <a:t>Production</a:t>
            </a:r>
            <a:r>
              <a:rPr lang="en-GB" baseline="0" dirty="0"/>
              <a:t> editors add a Grid ID based on the corresponding author institution to the article details before sending article data to RL</a:t>
            </a:r>
          </a:p>
          <a:p>
            <a:r>
              <a:rPr lang="en-GB" baseline="0" dirty="0"/>
              <a:t>There is a limit of 50 identifiers per profile – if more are required, another profile can be created</a:t>
            </a:r>
          </a:p>
          <a:p>
            <a:r>
              <a:rPr lang="en-GB" baseline="0" dirty="0"/>
              <a:t>Multiple identifiers can be added for a single institution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5678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Contract PO is optional</a:t>
            </a:r>
          </a:p>
          <a:p>
            <a:r>
              <a:rPr lang="en-GB" dirty="0"/>
              <a:t>Othe</a:t>
            </a:r>
            <a:r>
              <a:rPr lang="en-GB" baseline="0" dirty="0"/>
              <a:t>r ID references are for internal use</a:t>
            </a:r>
          </a:p>
          <a:p>
            <a:endParaRPr lang="en-GB" baseline="0" dirty="0"/>
          </a:p>
          <a:p>
            <a:r>
              <a:rPr lang="en-GB" baseline="0" dirty="0"/>
              <a:t>‘Manuscript Acceptance Date must fall within this date range’ – CUP are not currently sending this information to RL so this cannot be used</a:t>
            </a:r>
          </a:p>
          <a:p>
            <a:endParaRPr lang="en-GB" baseline="0" dirty="0"/>
          </a:p>
          <a:p>
            <a:r>
              <a:rPr lang="en-GB" baseline="0" dirty="0"/>
              <a:t>Eligible authors – CUP only sends the details of one author to RL so this does not effect article matching</a:t>
            </a:r>
          </a:p>
          <a:p>
            <a:endParaRPr lang="en-GB" baseline="0" dirty="0"/>
          </a:p>
          <a:p>
            <a:r>
              <a:rPr lang="en-GB" baseline="0" dirty="0"/>
              <a:t>Creative Commons License Required – CUP sends CC license type to RL but the functionality to use this as a profile matching criteria is not there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6922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mechanics</a:t>
            </a:r>
            <a:r>
              <a:rPr lang="en-GB" baseline="0" dirty="0"/>
              <a:t> of the automated discounts are driven by a background token system</a:t>
            </a:r>
            <a:endParaRPr lang="en-GB" dirty="0"/>
          </a:p>
          <a:p>
            <a:endParaRPr lang="en-GB" dirty="0"/>
          </a:p>
          <a:p>
            <a:r>
              <a:rPr lang="en-GB" dirty="0"/>
              <a:t>For</a:t>
            </a:r>
            <a:r>
              <a:rPr lang="en-GB" baseline="0" dirty="0"/>
              <a:t> unlimited 100% deals we can add as many tokens as we like and keep topping them up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Notifications can be set up to warn us when the tokens fall below a certain threshold and need to be topped up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Once the tokens reach 0, the profile will no longer match with articles to offer OA under the agreement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Value thresholds will be available from the </a:t>
            </a:r>
            <a:r>
              <a:rPr lang="en-GB" b="1" baseline="0" dirty="0"/>
              <a:t>October 2019</a:t>
            </a:r>
            <a:r>
              <a:rPr lang="en-GB" baseline="0" dirty="0"/>
              <a:t> release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The value can be amended throughout the agreement if an institution wishes to pay more APCs</a:t>
            </a:r>
          </a:p>
          <a:p>
            <a:pPr marL="171450" indent="-171450">
              <a:buFontTx/>
              <a:buChar char="-"/>
            </a:pPr>
            <a:endParaRPr lang="en-GB" baseline="0" dirty="0"/>
          </a:p>
          <a:p>
            <a:pPr marL="0" indent="0">
              <a:buFontTx/>
              <a:buNone/>
            </a:pPr>
            <a:r>
              <a:rPr lang="en-GB" baseline="0" dirty="0"/>
              <a:t>Agreement Manager can currently only offer 100% discounts on APCs (1 token = 1 article regardless of APC price). Customisable % discounts will be available in the </a:t>
            </a:r>
            <a:r>
              <a:rPr lang="en-GB" b="1" baseline="0" dirty="0"/>
              <a:t>December 2019 </a:t>
            </a:r>
            <a:r>
              <a:rPr lang="en-GB" baseline="0" dirty="0"/>
              <a:t>release.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739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 to 3 organization contacts can be added</a:t>
            </a:r>
          </a:p>
          <a:p>
            <a:r>
              <a:rPr lang="en-GB" dirty="0"/>
              <a:t>1 can be selected as</a:t>
            </a:r>
            <a:r>
              <a:rPr lang="en-GB" baseline="0" dirty="0"/>
              <a:t> a primary contact</a:t>
            </a:r>
          </a:p>
          <a:p>
            <a:r>
              <a:rPr lang="en-GB" dirty="0"/>
              <a:t>Email notifications</a:t>
            </a:r>
            <a:r>
              <a:rPr lang="en-GB" baseline="0" dirty="0"/>
              <a:t> can be suppressed for each individual contact</a:t>
            </a:r>
          </a:p>
          <a:p>
            <a:endParaRPr lang="en-GB" baseline="0" dirty="0"/>
          </a:p>
          <a:p>
            <a:r>
              <a:rPr lang="en-GB" baseline="0" dirty="0"/>
              <a:t>Consent tick box – we will need to gain explicit consent from the organization to confirm this – store in SF?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9954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</a:t>
            </a:r>
            <a:r>
              <a:rPr lang="en-GB" baseline="0" dirty="0"/>
              <a:t> of RightsLink Transaction Summary Report attached along with a separate document with notes on what the fields tell us – fields currently used for reporting are highlighted in yellow, fields with potentially confusing data highlighted in red</a:t>
            </a:r>
          </a:p>
          <a:p>
            <a:r>
              <a:rPr lang="en-GB" baseline="0" dirty="0"/>
              <a:t>Institutions have access to the same transaction report as CUP from the institutional portal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8495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Billing profiles will show</a:t>
            </a:r>
            <a:r>
              <a:rPr lang="en-GB" baseline="0" dirty="0"/>
              <a:t> all profiles associated with the billing details provided for profile set up from CUP as well as any other publishers using agreement manager</a:t>
            </a:r>
          </a:p>
          <a:p>
            <a:endParaRPr lang="en-GB" baseline="0" dirty="0"/>
          </a:p>
          <a:p>
            <a:r>
              <a:rPr lang="en-GB" baseline="0" dirty="0"/>
              <a:t>Automatic approvals check box – checking this box will bypass the need for institutions to verify funding requests, all articles will be automatically approved</a:t>
            </a:r>
          </a:p>
          <a:p>
            <a:endParaRPr lang="en-GB" baseline="0" dirty="0"/>
          </a:p>
          <a:p>
            <a:r>
              <a:rPr lang="en-GB" baseline="0" dirty="0"/>
              <a:t>Notifications can be set up for token and deposit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4296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Institutions can see the criteria the publisher has used to set up a profile – the</a:t>
            </a:r>
            <a:r>
              <a:rPr lang="en-GB" baseline="0" dirty="0"/>
              <a:t> view is the same as the publisher portal view previously shown except for a couple of features:</a:t>
            </a:r>
          </a:p>
          <a:p>
            <a:endParaRPr lang="en-GB" baseline="0" dirty="0"/>
          </a:p>
          <a:p>
            <a:pPr marL="171450" indent="-171450">
              <a:buFontTx/>
              <a:buChar char="-"/>
            </a:pPr>
            <a:r>
              <a:rPr lang="en-GB" baseline="0" dirty="0"/>
              <a:t>Organisation contact details – initially entered by the publisher but can be updated by the institution at any time</a:t>
            </a:r>
          </a:p>
          <a:p>
            <a:pPr marL="171450" indent="-171450">
              <a:buFontTx/>
              <a:buChar char="-"/>
            </a:pPr>
            <a:r>
              <a:rPr lang="en-GB" baseline="0" dirty="0"/>
              <a:t>A check box next to each contact can suppress email notifications – this can be switched on and off at any time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932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Author</a:t>
            </a:r>
            <a:r>
              <a:rPr lang="en-GB" u="sng" baseline="0" dirty="0"/>
              <a:t> discovers journal</a:t>
            </a:r>
          </a:p>
          <a:p>
            <a:r>
              <a:rPr lang="en-GB" sz="1700" b="0" i="0" u="none" strike="noStrike" kern="1200" baseline="0" dirty="0">
                <a:solidFill>
                  <a:schemeClr val="tx1"/>
                </a:solidFill>
                <a:latin typeface="Frutiger LT Std 55 Roman" charset="0"/>
                <a:ea typeface="ＭＳ Ｐゴシック" charset="0"/>
                <a:cs typeface="ＭＳ Ｐゴシック" charset="0"/>
              </a:rPr>
              <a:t>Information on manuscript preparation and processes is available on Cambridge Core, via the journal landing page. This page will include detail on open access publishing options available. </a:t>
            </a:r>
          </a:p>
          <a:p>
            <a:r>
              <a:rPr lang="en-GB" sz="1700" b="0" i="0" u="none" strike="noStrike" kern="1200" baseline="0" dirty="0">
                <a:solidFill>
                  <a:schemeClr val="tx1"/>
                </a:solidFill>
                <a:latin typeface="Frutiger LT Std 55 Roman" charset="0"/>
                <a:ea typeface="ＭＳ Ｐゴシック" charset="0"/>
                <a:cs typeface="ＭＳ Ｐゴシック" charset="0"/>
              </a:rPr>
              <a:t>Whenever possible, we invite and remind authors to check their eligibility for APC waivers and discounts, e.g. b</a:t>
            </a:r>
            <a:r>
              <a:rPr lang="en-GB" dirty="0"/>
              <a:t>anners</a:t>
            </a:r>
            <a:r>
              <a:rPr lang="en-GB" baseline="0" dirty="0"/>
              <a:t> on full OA journal homepages link to: </a:t>
            </a:r>
            <a:r>
              <a:rPr lang="en-GB" sz="1700" u="none" strike="noStrike" kern="1200" dirty="0">
                <a:solidFill>
                  <a:schemeClr val="tx1"/>
                </a:solidFill>
                <a:effectLst/>
                <a:latin typeface="Frutiger LT Std 55 Roman" charset="0"/>
                <a:ea typeface="ＭＳ Ｐゴシック" charset="0"/>
                <a:cs typeface="ＭＳ Ｐゴシック" charset="0"/>
                <a:hlinkClick r:id="rId3"/>
              </a:rPr>
              <a:t>www.cambridge.org/check-your-oa-eligibility</a:t>
            </a:r>
            <a:r>
              <a:rPr lang="en-GB" sz="1700" kern="1200" dirty="0">
                <a:solidFill>
                  <a:schemeClr val="tx1"/>
                </a:solidFill>
                <a:effectLst/>
                <a:latin typeface="Frutiger LT Std 55 Roman" charset="0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GB" baseline="0" dirty="0"/>
              <a:t>different wording to suit the community and needs of the journals (e.g. whether or not APCs are charged </a:t>
            </a:r>
            <a:r>
              <a:rPr lang="en-GB" baseline="0" dirty="0" err="1"/>
              <a:t>etc</a:t>
            </a:r>
            <a:r>
              <a:rPr lang="en-GB" baseline="0" dirty="0"/>
              <a:t>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681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93364-A883-4DCD-ABDB-268BFA992470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89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 series of key technology projects are running over this fiscal,</a:t>
            </a:r>
            <a:r>
              <a:rPr lang="en-US" sz="1800" baseline="0" dirty="0"/>
              <a:t> under </a:t>
            </a:r>
            <a:r>
              <a:rPr lang="en-US" sz="1600" baseline="0" dirty="0"/>
              <a:t>the ‘Operationalizing Open Access’ programme.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C49-5AEA-CC43-AA50-924FCEFD4566}" type="slidenum">
              <a:rPr lang="en-US" altLang="x-none" smtClean="0"/>
              <a:pPr/>
              <a:t>40</a:t>
            </a:fld>
            <a:endParaRPr lang="en-US" altLang="x-none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6845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29C49-5AEA-CC43-AA50-924FCEFD4566}" type="slidenum">
              <a:rPr lang="en-US" altLang="x-none" smtClean="0"/>
              <a:pPr/>
              <a:t>41</a:t>
            </a:fld>
            <a:endParaRPr lang="en-US" altLang="x-none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083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Author reviews information for contributors</a:t>
            </a:r>
          </a:p>
          <a:p>
            <a:r>
              <a:rPr lang="en-GB" sz="1700" b="0" i="0" u="none" strike="noStrike" kern="1200" baseline="0" dirty="0">
                <a:solidFill>
                  <a:schemeClr val="tx1"/>
                </a:solidFill>
                <a:latin typeface="Frutiger LT Std 55 Roman" charset="0"/>
                <a:ea typeface="ＭＳ Ｐゴシック" charset="0"/>
                <a:cs typeface="ＭＳ Ｐゴシック" charset="0"/>
              </a:rPr>
              <a:t>Detailed information for contributors is available here. </a:t>
            </a:r>
          </a:p>
          <a:p>
            <a:r>
              <a:rPr lang="en-GB" dirty="0"/>
              <a:t>Pop ups appear on all relevant gold OA</a:t>
            </a:r>
            <a:r>
              <a:rPr lang="en-GB" baseline="0" dirty="0"/>
              <a:t> and hybrid journals IFCs (and any OA page they may have) inviting authors to check their eligibility.</a:t>
            </a:r>
          </a:p>
          <a:p>
            <a:r>
              <a:rPr lang="en-GB" baseline="0" dirty="0"/>
              <a:t>Links to: </a:t>
            </a:r>
            <a:r>
              <a:rPr lang="en-GB" sz="1700" u="none" strike="noStrike" kern="1200" dirty="0">
                <a:solidFill>
                  <a:schemeClr val="tx1"/>
                </a:solidFill>
                <a:effectLst/>
                <a:latin typeface="Frutiger LT Std 55 Roman" charset="0"/>
                <a:ea typeface="ＭＳ Ｐゴシック" charset="0"/>
                <a:cs typeface="ＭＳ Ｐゴシック" charset="0"/>
                <a:hlinkClick r:id="rId3"/>
              </a:rPr>
              <a:t>www.cambridge.org/check-your-oa-eligibility</a:t>
            </a:r>
            <a:r>
              <a:rPr lang="en-GB" sz="1700" kern="1200" dirty="0">
                <a:solidFill>
                  <a:schemeClr val="tx1"/>
                </a:solidFill>
                <a:effectLst/>
                <a:latin typeface="Frutiger LT Std 55 Roman" charset="0"/>
                <a:ea typeface="ＭＳ Ｐゴシック" charset="0"/>
                <a:cs typeface="ＭＳ Ｐゴシック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051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640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Author logs into submission system</a:t>
            </a:r>
          </a:p>
          <a:p>
            <a:r>
              <a:rPr lang="en-GB" dirty="0"/>
              <a:t>Authors</a:t>
            </a:r>
            <a:r>
              <a:rPr lang="en-GB" baseline="0" dirty="0"/>
              <a:t> navigate to the submission system from the journal’s homepage on Cambridge Core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31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Author logs into submission system</a:t>
            </a:r>
          </a:p>
          <a:p>
            <a:r>
              <a:rPr lang="en-GB" dirty="0"/>
              <a:t>For our</a:t>
            </a:r>
            <a:r>
              <a:rPr lang="en-GB" baseline="0" dirty="0"/>
              <a:t> journals on </a:t>
            </a:r>
            <a:r>
              <a:rPr lang="en-GB" baseline="0" dirty="0" err="1"/>
              <a:t>ScholarOne</a:t>
            </a:r>
            <a:r>
              <a:rPr lang="en-GB" baseline="0" dirty="0"/>
              <a:t>, banners direct authors to find out more about publishing OA</a:t>
            </a:r>
          </a:p>
          <a:p>
            <a:r>
              <a:rPr lang="en-GB" baseline="0" dirty="0"/>
              <a:t>For those not on an online submission system, manuscripts will be reviewed by the editorial office / team.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30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Author logs into submission system</a:t>
            </a:r>
          </a:p>
          <a:p>
            <a:r>
              <a:rPr lang="en-GB" dirty="0"/>
              <a:t>Directions to OA policies</a:t>
            </a:r>
            <a:r>
              <a:rPr lang="en-GB" baseline="0" dirty="0"/>
              <a:t> on Author Dashboard in submission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0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u="sng" dirty="0"/>
              <a:t>Confirmation</a:t>
            </a:r>
            <a:r>
              <a:rPr lang="en-GB" u="sng" baseline="0" dirty="0"/>
              <a:t> of submission</a:t>
            </a:r>
          </a:p>
          <a:p>
            <a:r>
              <a:rPr lang="en-GB" u="none" baseline="0" dirty="0"/>
              <a:t>From this point, the manuscript will go into peer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29C49-5AEA-CC43-AA50-924FCEFD4566}" type="slidenum">
              <a:rPr kumimoji="0" lang="en-US" altLang="x-non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 LT Std 65 Bold" charset="0"/>
                <a:ea typeface="ＭＳ Ｐゴシック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83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B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4" t="4432" r="34371" b="90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5" descr="Powerpoint1-shield-logo-blu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969000"/>
            <a:ext cx="2292351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4159" y="-1134533"/>
            <a:ext cx="441157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 bwMode="auto">
          <a:xfrm>
            <a:off x="8235669" y="-1021733"/>
            <a:ext cx="0" cy="192000"/>
          </a:xfrm>
          <a:prstGeom prst="line">
            <a:avLst/>
          </a:prstGeom>
          <a:ln w="6350"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5601" y="927783"/>
            <a:ext cx="103632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4533" b="1" i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5600" y="1981656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Times" charset="0"/>
              <a:buNone/>
              <a:defRPr b="0" i="0">
                <a:solidFill>
                  <a:schemeClr val="bg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436215" y="406197"/>
            <a:ext cx="2201333" cy="5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1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rgbClr val="1B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4068" y="21082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 sz="4533" b="1" i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  <p:pic>
        <p:nvPicPr>
          <p:cNvPr id="8" name="Picture 5" descr="Powerpoint1-shield-logo-blue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969000"/>
            <a:ext cx="2292351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02116" y="-1373176"/>
            <a:ext cx="2201333" cy="59126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2534" y="3636433"/>
            <a:ext cx="3570817" cy="2152651"/>
          </a:xfrm>
          <a:prstGeom prst="rect">
            <a:avLst/>
          </a:prstGeom>
        </p:spPr>
        <p:txBody>
          <a:bodyPr/>
          <a:lstStyle>
            <a:lvl1pPr marL="0" marR="0" indent="0" algn="l" rtl="0">
              <a:buNone/>
              <a:defRPr sz="1333" baseline="0">
                <a:solidFill>
                  <a:schemeClr val="bg1"/>
                </a:solidFill>
                <a:latin typeface="Avenir LT Pro 55 Roman" charset="0"/>
                <a:ea typeface="Avenir LT Pro 55 Roman" charset="0"/>
                <a:cs typeface="Avenir LT Pro 55 Roman" charset="0"/>
              </a:defRPr>
            </a:lvl1pPr>
            <a:lvl2pPr marL="518570" indent="0">
              <a:buNone/>
              <a:defRPr sz="1333">
                <a:solidFill>
                  <a:schemeClr val="bg1"/>
                </a:solidFill>
              </a:defRPr>
            </a:lvl2pPr>
            <a:lvl3pPr marL="1039258" indent="0">
              <a:buNone/>
              <a:defRPr sz="1333">
                <a:solidFill>
                  <a:schemeClr val="bg1"/>
                </a:solidFill>
              </a:defRPr>
            </a:lvl3pPr>
            <a:lvl4pPr marL="1559945" indent="0">
              <a:buNone/>
              <a:defRPr sz="1333">
                <a:solidFill>
                  <a:schemeClr val="bg1"/>
                </a:solidFill>
              </a:defRPr>
            </a:lvl4pPr>
            <a:lvl5pPr marL="2078515" indent="0">
              <a:buNone/>
              <a:defRPr sz="1333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For more information contact:</a:t>
            </a:r>
          </a:p>
          <a:p>
            <a:pPr lvl="0"/>
            <a:r>
              <a:rPr lang="en-GB" dirty="0"/>
              <a:t>Andy </a:t>
            </a:r>
            <a:r>
              <a:rPr lang="en-GB" dirty="0" err="1"/>
              <a:t>Woodfield</a:t>
            </a:r>
            <a:endParaRPr lang="en-GB" dirty="0"/>
          </a:p>
          <a:p>
            <a:pPr lvl="0"/>
            <a:r>
              <a:rPr lang="en-GB" dirty="0" err="1"/>
              <a:t>awoodfield@cambridge.org</a:t>
            </a:r>
            <a:endParaRPr lang="en-GB" dirty="0"/>
          </a:p>
          <a:p>
            <a:pPr lvl="0"/>
            <a:r>
              <a:rPr lang="en-GB" dirty="0"/>
              <a:t>Abigail Macdonald</a:t>
            </a:r>
          </a:p>
          <a:p>
            <a:pPr lvl="0"/>
            <a:r>
              <a:rPr lang="en-GB" dirty="0" err="1"/>
              <a:t>amacdonald@cambridge.org</a:t>
            </a:r>
            <a:endParaRPr lang="en-GB" dirty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36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7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rgbClr val="1B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473167" y="476369"/>
            <a:ext cx="11252960" cy="0"/>
          </a:xfrm>
          <a:prstGeom prst="line">
            <a:avLst/>
          </a:prstGeom>
          <a:noFill/>
          <a:ln w="3175"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1"/>
          <p:cNvSpPr>
            <a:spLocks noGrp="1"/>
          </p:cNvSpPr>
          <p:nvPr>
            <p:ph type="title" hasCustomPrompt="1"/>
          </p:nvPr>
        </p:nvSpPr>
        <p:spPr>
          <a:xfrm>
            <a:off x="347133" y="1560044"/>
            <a:ext cx="11378993" cy="70061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Open Research at Cambridge University Press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2533" y="2562014"/>
            <a:ext cx="8689088" cy="29298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467"/>
              </a:lnSpc>
              <a:buNone/>
              <a:defRPr sz="2667" b="0" i="0" baseline="0">
                <a:solidFill>
                  <a:schemeClr val="bg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  <a:lvl2pPr marL="518570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2pPr>
            <a:lvl3pPr marL="1039258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3pPr>
            <a:lvl4pPr marL="155994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4pPr>
            <a:lvl5pPr marL="207851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5pPr>
          </a:lstStyle>
          <a:p>
            <a:pPr lvl="0"/>
            <a:r>
              <a:rPr lang="en-GB" dirty="0"/>
              <a:t>Unlocking the potential of high quality research and working towards a more impactful, community-led, diverse and efficient Open future 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  <p:pic>
        <p:nvPicPr>
          <p:cNvPr id="12" name="Picture 11" descr="Powerpoint1-shield-logo-blu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26" y="6242896"/>
            <a:ext cx="168105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83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347133" y="540552"/>
            <a:ext cx="10515600" cy="700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7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47133" y="1385100"/>
            <a:ext cx="5520267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1B2733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  <a:lvl2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2pPr>
            <a:lvl3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3pPr>
            <a:lvl4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4pPr>
            <a:lvl5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5pPr>
          </a:lstStyle>
          <a:p>
            <a:pPr lvl="0"/>
            <a:r>
              <a:rPr lang="en-GB" dirty="0"/>
              <a:t>This is a </a:t>
            </a:r>
            <a:r>
              <a:rPr lang="en-GB" dirty="0" err="1"/>
              <a:t>subheader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2533" y="2023534"/>
            <a:ext cx="5511800" cy="403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None/>
              <a:defRPr sz="1600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  <a:lvl2pPr marL="518570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2pPr>
            <a:lvl3pPr marL="1039258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3pPr>
            <a:lvl4pPr marL="155994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4pPr>
            <a:lvl5pPr marL="207851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5pPr>
          </a:lstStyle>
          <a:p>
            <a:pPr lvl="0"/>
            <a:r>
              <a:rPr lang="en-GB" dirty="0" err="1"/>
              <a:t>Lorem</a:t>
            </a:r>
            <a:r>
              <a:rPr lang="en-GB" dirty="0"/>
              <a:t> </a:t>
            </a:r>
            <a:r>
              <a:rPr lang="en-GB" dirty="0" err="1"/>
              <a:t>ipsum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Urna</a:t>
            </a:r>
            <a:r>
              <a:rPr lang="en-GB" dirty="0"/>
              <a:t> et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mi </a:t>
            </a:r>
            <a:r>
              <a:rPr lang="en-GB" dirty="0" err="1"/>
              <a:t>quis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Et </a:t>
            </a:r>
            <a:r>
              <a:rPr lang="en-GB" dirty="0" err="1"/>
              <a:t>molestie</a:t>
            </a:r>
            <a:r>
              <a:rPr lang="en-GB" dirty="0"/>
              <a:t> ac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 Platea </a:t>
            </a:r>
            <a:r>
              <a:rPr lang="en-GB" dirty="0" err="1"/>
              <a:t>dictuultrices</a:t>
            </a:r>
            <a:r>
              <a:rPr lang="en-GB" dirty="0"/>
              <a:t> </a:t>
            </a:r>
            <a:r>
              <a:rPr lang="en-GB" dirty="0" err="1"/>
              <a:t>mst</a:t>
            </a:r>
            <a:r>
              <a:rPr lang="en-GB" dirty="0"/>
              <a:t>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sit.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pharetra et </a:t>
            </a:r>
            <a:r>
              <a:rPr lang="en-GB" dirty="0" err="1"/>
              <a:t>neque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Leo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at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sed.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</a:t>
            </a:r>
            <a:r>
              <a:rPr lang="en-GB" dirty="0" err="1"/>
              <a:t>pharetra</a:t>
            </a:r>
            <a:r>
              <a:rPr lang="en-GB" dirty="0"/>
              <a:t> </a:t>
            </a:r>
            <a:r>
              <a:rPr lang="en-GB" dirty="0" err="1"/>
              <a:t>convallis</a:t>
            </a:r>
            <a:r>
              <a:rPr lang="en-GB" dirty="0"/>
              <a:t>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. </a:t>
            </a:r>
            <a:r>
              <a:rPr lang="en-GB" dirty="0" err="1"/>
              <a:t>Varius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</a:t>
            </a:r>
            <a:r>
              <a:rPr lang="en-GB" dirty="0" err="1"/>
              <a:t>gravida</a:t>
            </a:r>
            <a:r>
              <a:rPr lang="en-GB" dirty="0"/>
              <a:t> in </a:t>
            </a:r>
            <a:r>
              <a:rPr lang="en-GB" dirty="0" err="1"/>
              <a:t>fermentum</a:t>
            </a:r>
            <a:r>
              <a:rPr lang="en-GB" dirty="0"/>
              <a:t> et </a:t>
            </a:r>
            <a:r>
              <a:rPr lang="en-GB" dirty="0" err="1"/>
              <a:t>sollicitudin</a:t>
            </a:r>
            <a:r>
              <a:rPr lang="en-GB" dirty="0"/>
              <a:t> ac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Ultricies</a:t>
            </a:r>
            <a:r>
              <a:rPr lang="en-GB" dirty="0"/>
              <a:t> mi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pharetra</a:t>
            </a:r>
            <a:r>
              <a:rPr lang="en-GB" dirty="0"/>
              <a:t> et. Est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dui id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06067" y="2023534"/>
            <a:ext cx="5511800" cy="40301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1067"/>
              </a:spcBef>
              <a:buNone/>
              <a:defRPr sz="1600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  <a:lvl2pPr marL="518570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2pPr>
            <a:lvl3pPr marL="1039258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3pPr>
            <a:lvl4pPr marL="155994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4pPr>
            <a:lvl5pPr marL="207851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  <a:r>
              <a:rPr lang="en-GB" dirty="0" err="1"/>
              <a:t>Urna</a:t>
            </a:r>
            <a:r>
              <a:rPr lang="en-GB" dirty="0"/>
              <a:t> et pharetra pharetra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mi </a:t>
            </a:r>
            <a:r>
              <a:rPr lang="en-GB" dirty="0" err="1"/>
              <a:t>quis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Et </a:t>
            </a:r>
            <a:r>
              <a:rPr lang="en-GB" dirty="0" err="1"/>
              <a:t>molestie</a:t>
            </a:r>
            <a:r>
              <a:rPr lang="en-GB" dirty="0"/>
              <a:t> ac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 Platea </a:t>
            </a:r>
            <a:r>
              <a:rPr lang="en-GB" dirty="0" err="1"/>
              <a:t>dictuultrices</a:t>
            </a:r>
            <a:r>
              <a:rPr lang="en-GB" dirty="0"/>
              <a:t> </a:t>
            </a:r>
            <a:r>
              <a:rPr lang="en-GB" dirty="0" err="1"/>
              <a:t>mst</a:t>
            </a:r>
            <a:r>
              <a:rPr lang="en-GB" dirty="0"/>
              <a:t>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sit.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pharetra et </a:t>
            </a:r>
            <a:r>
              <a:rPr lang="en-GB" dirty="0" err="1"/>
              <a:t>neque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Leo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at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sed.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pharetra convallis </a:t>
            </a:r>
            <a:r>
              <a:rPr lang="en-GB" dirty="0" err="1"/>
              <a:t>posuere</a:t>
            </a:r>
            <a:r>
              <a:rPr lang="en-GB" dirty="0"/>
              <a:t> </a:t>
            </a:r>
            <a:r>
              <a:rPr lang="en-GB" dirty="0" err="1"/>
              <a:t>morbi</a:t>
            </a:r>
            <a:r>
              <a:rPr lang="en-GB" dirty="0"/>
              <a:t> </a:t>
            </a:r>
            <a:r>
              <a:rPr lang="en-GB" dirty="0" err="1"/>
              <a:t>leo</a:t>
            </a:r>
            <a:r>
              <a:rPr lang="en-GB" dirty="0"/>
              <a:t>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. </a:t>
            </a:r>
            <a:r>
              <a:rPr lang="en-GB" dirty="0" err="1"/>
              <a:t>Varius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vulputate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. </a:t>
            </a:r>
            <a:r>
              <a:rPr lang="en-GB" dirty="0" err="1"/>
              <a:t>Neque</a:t>
            </a:r>
            <a:r>
              <a:rPr lang="en-GB" dirty="0"/>
              <a:t> gravida in </a:t>
            </a:r>
            <a:r>
              <a:rPr lang="en-GB" dirty="0" err="1"/>
              <a:t>fermentum</a:t>
            </a:r>
            <a:r>
              <a:rPr lang="en-GB" dirty="0"/>
              <a:t> et </a:t>
            </a:r>
            <a:r>
              <a:rPr lang="en-GB" dirty="0" err="1"/>
              <a:t>sollicitudin</a:t>
            </a:r>
            <a:r>
              <a:rPr lang="en-GB" dirty="0"/>
              <a:t> ac </a:t>
            </a:r>
            <a:r>
              <a:rPr lang="en-GB" dirty="0" err="1"/>
              <a:t>orci</a:t>
            </a:r>
            <a:r>
              <a:rPr lang="en-GB" dirty="0"/>
              <a:t> </a:t>
            </a:r>
            <a:r>
              <a:rPr lang="en-GB" dirty="0" err="1"/>
              <a:t>phasellus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. </a:t>
            </a:r>
            <a:r>
              <a:rPr lang="en-GB" dirty="0" err="1"/>
              <a:t>Ultricies</a:t>
            </a:r>
            <a:r>
              <a:rPr lang="en-GB" dirty="0"/>
              <a:t> mi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pharetra et. Est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dui id </a:t>
            </a:r>
            <a:r>
              <a:rPr lang="en-GB" dirty="0" err="1"/>
              <a:t>ornare</a:t>
            </a:r>
            <a:r>
              <a:rPr lang="en-GB" dirty="0"/>
              <a:t>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81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47133" y="540552"/>
            <a:ext cx="10515600" cy="700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47133" y="1385100"/>
            <a:ext cx="5520267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  <a:lvl2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2pPr>
            <a:lvl3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3pPr>
            <a:lvl4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4pPr>
            <a:lvl5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5pPr>
          </a:lstStyle>
          <a:p>
            <a:pPr lvl="0"/>
            <a:r>
              <a:rPr lang="en-GB" dirty="0"/>
              <a:t>This is a </a:t>
            </a:r>
            <a:r>
              <a:rPr lang="en-GB" dirty="0" err="1"/>
              <a:t>subheader</a:t>
            </a:r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6212473" y="1385100"/>
            <a:ext cx="5520267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  <a:lvl2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2pPr>
            <a:lvl3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3pPr>
            <a:lvl4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4pPr>
            <a:lvl5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5pPr>
          </a:lstStyle>
          <a:p>
            <a:pPr lvl="0"/>
            <a:r>
              <a:rPr lang="en-GB" dirty="0"/>
              <a:t>This is a </a:t>
            </a:r>
            <a:r>
              <a:rPr lang="en-GB" dirty="0" err="1"/>
              <a:t>subheader</a:t>
            </a:r>
            <a:endParaRPr lang="en-US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372533" y="2023534"/>
            <a:ext cx="5511800" cy="4030133"/>
          </a:xfrm>
          <a:prstGeom prst="rect">
            <a:avLst/>
          </a:prstGeom>
        </p:spPr>
        <p:txBody>
          <a:bodyPr/>
          <a:lstStyle>
            <a:lvl1pPr marL="228594" indent="-228594">
              <a:lnSpc>
                <a:spcPct val="110000"/>
              </a:lnSpc>
              <a:spcBef>
                <a:spcPts val="1067"/>
              </a:spcBef>
              <a:buFont typeface="Arial" charset="0"/>
              <a:buChar char="•"/>
              <a:defRPr sz="1600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  <a:lvl2pPr marL="518570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2pPr>
            <a:lvl3pPr marL="1039258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3pPr>
            <a:lvl4pPr marL="155994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4pPr>
            <a:lvl5pPr marL="207851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Urna</a:t>
            </a:r>
            <a:r>
              <a:rPr lang="en-GB" dirty="0"/>
              <a:t> et pharetra pharetra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mi </a:t>
            </a:r>
            <a:r>
              <a:rPr lang="en-GB" dirty="0" err="1"/>
              <a:t>quis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Et </a:t>
            </a:r>
            <a:r>
              <a:rPr lang="en-GB" dirty="0" err="1"/>
              <a:t>molestie</a:t>
            </a:r>
            <a:r>
              <a:rPr lang="en-GB" dirty="0"/>
              <a:t> ac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 Platea </a:t>
            </a:r>
            <a:r>
              <a:rPr lang="en-GB" dirty="0" err="1"/>
              <a:t>dictuultrices</a:t>
            </a:r>
            <a:r>
              <a:rPr lang="en-GB" dirty="0"/>
              <a:t> </a:t>
            </a:r>
            <a:r>
              <a:rPr lang="en-GB" dirty="0" err="1"/>
              <a:t>mst</a:t>
            </a:r>
            <a:r>
              <a:rPr lang="en-GB" dirty="0"/>
              <a:t>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sit.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pharetra et </a:t>
            </a:r>
            <a:r>
              <a:rPr lang="en-GB" dirty="0" err="1"/>
              <a:t>neque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Leo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at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sed.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pharetra </a:t>
            </a:r>
            <a:r>
              <a:rPr lang="en-GB" dirty="0" err="1"/>
              <a:t>convallis</a:t>
            </a:r>
            <a:r>
              <a:rPr lang="en-GB" dirty="0"/>
              <a:t>.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6206067" y="2023534"/>
            <a:ext cx="5511800" cy="4030133"/>
          </a:xfrm>
          <a:prstGeom prst="rect">
            <a:avLst/>
          </a:prstGeom>
        </p:spPr>
        <p:txBody>
          <a:bodyPr/>
          <a:lstStyle>
            <a:lvl1pPr marL="228594" indent="-228594">
              <a:lnSpc>
                <a:spcPct val="110000"/>
              </a:lnSpc>
              <a:spcBef>
                <a:spcPts val="1067"/>
              </a:spcBef>
              <a:buFont typeface="Arial" charset="0"/>
              <a:buChar char="•"/>
              <a:defRPr sz="1600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  <a:lvl2pPr marL="518570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2pPr>
            <a:lvl3pPr marL="1039258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3pPr>
            <a:lvl4pPr marL="155994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4pPr>
            <a:lvl5pPr marL="2078515" indent="0">
              <a:buNone/>
              <a:defRPr sz="1600" b="0" i="0">
                <a:solidFill>
                  <a:schemeClr val="accent4">
                    <a:lumMod val="85000"/>
                    <a:lumOff val="15000"/>
                  </a:schemeClr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</a:t>
            </a:r>
            <a:r>
              <a:rPr lang="en-GB" dirty="0" err="1"/>
              <a:t>dolore</a:t>
            </a:r>
            <a:r>
              <a:rPr lang="en-GB" dirty="0"/>
              <a:t> magna </a:t>
            </a:r>
            <a:r>
              <a:rPr lang="en-GB" dirty="0" err="1"/>
              <a:t>aliqua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Urna</a:t>
            </a:r>
            <a:r>
              <a:rPr lang="en-GB" dirty="0"/>
              <a:t> et pharetra pharetra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 mi </a:t>
            </a:r>
            <a:r>
              <a:rPr lang="en-GB" dirty="0" err="1"/>
              <a:t>quis</a:t>
            </a:r>
            <a:r>
              <a:rPr lang="en-GB" dirty="0"/>
              <a:t>. </a:t>
            </a:r>
            <a:r>
              <a:rPr lang="en-GB" dirty="0" err="1"/>
              <a:t>Proin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.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diam</a:t>
            </a:r>
            <a:r>
              <a:rPr lang="en-GB" dirty="0"/>
              <a:t> </a:t>
            </a:r>
            <a:r>
              <a:rPr lang="en-GB" dirty="0" err="1"/>
              <a:t>donec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tristique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feugiat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Et </a:t>
            </a:r>
            <a:r>
              <a:rPr lang="en-GB" dirty="0" err="1"/>
              <a:t>molestie</a:t>
            </a:r>
            <a:r>
              <a:rPr lang="en-GB" dirty="0"/>
              <a:t> ac </a:t>
            </a:r>
            <a:r>
              <a:rPr lang="en-GB" dirty="0" err="1"/>
              <a:t>feugiat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vestibulum</a:t>
            </a:r>
            <a:r>
              <a:rPr lang="en-GB" dirty="0"/>
              <a:t> </a:t>
            </a:r>
            <a:r>
              <a:rPr lang="en-GB" dirty="0" err="1"/>
              <a:t>mattis</a:t>
            </a:r>
            <a:r>
              <a:rPr lang="en-GB" dirty="0"/>
              <a:t> </a:t>
            </a:r>
            <a:r>
              <a:rPr lang="en-GB" dirty="0" err="1"/>
              <a:t>ullamcorper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. Platea </a:t>
            </a:r>
            <a:r>
              <a:rPr lang="en-GB" dirty="0" err="1"/>
              <a:t>dictuultrices</a:t>
            </a:r>
            <a:r>
              <a:rPr lang="en-GB" dirty="0"/>
              <a:t> </a:t>
            </a:r>
            <a:r>
              <a:rPr lang="en-GB" dirty="0" err="1"/>
              <a:t>mst</a:t>
            </a:r>
            <a:r>
              <a:rPr lang="en-GB" dirty="0"/>
              <a:t> </a:t>
            </a:r>
            <a:r>
              <a:rPr lang="en-GB" dirty="0" err="1"/>
              <a:t>quisque</a:t>
            </a:r>
            <a:r>
              <a:rPr lang="en-GB" dirty="0"/>
              <a:t> </a:t>
            </a:r>
            <a:r>
              <a:rPr lang="en-GB" dirty="0" err="1"/>
              <a:t>sagittis</a:t>
            </a:r>
            <a:r>
              <a:rPr lang="en-GB" dirty="0"/>
              <a:t> </a:t>
            </a:r>
            <a:r>
              <a:rPr lang="en-GB" dirty="0" err="1"/>
              <a:t>purus</a:t>
            </a:r>
            <a:r>
              <a:rPr lang="en-GB" dirty="0"/>
              <a:t> sit.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 pharetra et </a:t>
            </a:r>
            <a:r>
              <a:rPr lang="en-GB" dirty="0" err="1"/>
              <a:t>neque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Leo </a:t>
            </a:r>
            <a:r>
              <a:rPr lang="en-GB" dirty="0" err="1"/>
              <a:t>urna</a:t>
            </a:r>
            <a:r>
              <a:rPr lang="en-GB" dirty="0"/>
              <a:t> </a:t>
            </a:r>
            <a:r>
              <a:rPr lang="en-GB" dirty="0" err="1"/>
              <a:t>molestie</a:t>
            </a:r>
            <a:r>
              <a:rPr lang="en-GB" dirty="0"/>
              <a:t> at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facilisis</a:t>
            </a:r>
            <a:r>
              <a:rPr lang="en-GB" dirty="0"/>
              <a:t> sed. </a:t>
            </a:r>
            <a:r>
              <a:rPr lang="en-GB" dirty="0" err="1"/>
              <a:t>Turpis</a:t>
            </a:r>
            <a:r>
              <a:rPr lang="en-GB" dirty="0"/>
              <a:t> </a:t>
            </a:r>
            <a:r>
              <a:rPr lang="en-GB" dirty="0" err="1"/>
              <a:t>egestas</a:t>
            </a:r>
            <a:r>
              <a:rPr lang="en-GB" dirty="0"/>
              <a:t> </a:t>
            </a:r>
            <a:r>
              <a:rPr lang="en-GB" dirty="0" err="1"/>
              <a:t>maecenas</a:t>
            </a:r>
            <a:r>
              <a:rPr lang="en-GB" dirty="0"/>
              <a:t> pharetra convallis.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58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347133" y="540552"/>
            <a:ext cx="10515600" cy="700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73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347133" y="1385100"/>
            <a:ext cx="5520267" cy="50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1B2733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  <a:lvl2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2pPr>
            <a:lvl3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3pPr>
            <a:lvl4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4pPr>
            <a:lvl5pPr>
              <a:defRPr sz="2400" b="1" i="0">
                <a:latin typeface="Avenir LT Pro 85 Heavy" charset="0"/>
                <a:ea typeface="Avenir LT Pro 85 Heavy" charset="0"/>
                <a:cs typeface="Avenir LT Pro 85 Heavy" charset="0"/>
              </a:defRPr>
            </a:lvl5pPr>
          </a:lstStyle>
          <a:p>
            <a:pPr lvl="0"/>
            <a:r>
              <a:rPr lang="en-GB" dirty="0"/>
              <a:t>This is a </a:t>
            </a:r>
            <a:r>
              <a:rPr lang="en-GB" dirty="0" err="1"/>
              <a:t>subheader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72534" y="2023534"/>
            <a:ext cx="9205327" cy="4030133"/>
          </a:xfrm>
          <a:prstGeom prst="rect">
            <a:avLst/>
          </a:prstGeom>
        </p:spPr>
        <p:txBody>
          <a:bodyPr/>
          <a:lstStyle>
            <a:lvl1pPr marL="380990" indent="-380990">
              <a:lnSpc>
                <a:spcPct val="100000"/>
              </a:lnSpc>
              <a:spcBef>
                <a:spcPts val="1067"/>
              </a:spcBef>
              <a:buFont typeface="Arial" charset="0"/>
              <a:buChar char="•"/>
              <a:defRPr sz="2133" b="0" i="0"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Codipiscing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dolore.Dosit</a:t>
            </a:r>
            <a:r>
              <a:rPr lang="en-US" dirty="0"/>
              <a:t>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dolore.Aelit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.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tx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1B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5600" y="2302933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Times" charset="0"/>
              <a:buNone/>
              <a:defRPr b="1" i="0" baseline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</a:lstStyle>
          <a:p>
            <a:pPr lvl="0"/>
            <a:r>
              <a:rPr lang="en-US" noProof="0" dirty="0"/>
              <a:t>This is a divider slide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73167" y="476369"/>
            <a:ext cx="11252960" cy="0"/>
          </a:xfrm>
          <a:prstGeom prst="line">
            <a:avLst/>
          </a:prstGeom>
          <a:noFill/>
          <a:ln w="3175"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  <p:pic>
        <p:nvPicPr>
          <p:cNvPr id="10" name="Picture 9" descr="Powerpoint1-shield-logo-blu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26" y="6242896"/>
            <a:ext cx="168105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54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rgbClr val="1B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81"/>
            <a:ext cx="12192001" cy="6817639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5600" y="2302933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Times" charset="0"/>
              <a:buNone/>
              <a:defRPr b="1" i="0" baseline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</a:lstStyle>
          <a:p>
            <a:pPr lvl="0"/>
            <a:r>
              <a:rPr lang="en-US" noProof="0" dirty="0"/>
              <a:t>This is a divider slide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73167" y="476369"/>
            <a:ext cx="11252960" cy="0"/>
          </a:xfrm>
          <a:prstGeom prst="line">
            <a:avLst/>
          </a:prstGeom>
          <a:noFill/>
          <a:ln w="3175"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  <p:pic>
        <p:nvPicPr>
          <p:cNvPr id="9" name="Picture 8" descr="Powerpoint1-shield-logo-blu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26" y="6242896"/>
            <a:ext cx="168105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0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1B27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81"/>
            <a:ext cx="12192000" cy="6817639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5600" y="2302933"/>
            <a:ext cx="8534400" cy="1752600"/>
          </a:xfrm>
          <a:prstGeom prst="rect">
            <a:avLst/>
          </a:prstGeom>
        </p:spPr>
        <p:txBody>
          <a:bodyPr/>
          <a:lstStyle>
            <a:lvl1pPr marL="0" indent="0">
              <a:buFont typeface="Times" charset="0"/>
              <a:buNone/>
              <a:defRPr b="1" i="0" baseline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defRPr>
            </a:lvl1pPr>
          </a:lstStyle>
          <a:p>
            <a:pPr lvl="0"/>
            <a:r>
              <a:rPr lang="en-US" noProof="0" dirty="0"/>
              <a:t>This is a divider slide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auto">
          <a:xfrm>
            <a:off x="473167" y="476369"/>
            <a:ext cx="11252960" cy="0"/>
          </a:xfrm>
          <a:prstGeom prst="line">
            <a:avLst/>
          </a:prstGeom>
          <a:noFill/>
          <a:ln w="3175">
            <a:solidFill>
              <a:schemeClr val="bg1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50508" y="175685"/>
            <a:ext cx="5757333" cy="33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67" b="0" i="0" baseline="0">
                <a:solidFill>
                  <a:schemeClr val="bg1"/>
                </a:solidFill>
                <a:latin typeface="Avenir LT Pro 35 Light" charset="0"/>
                <a:ea typeface="Avenir LT Pro 35 Light" charset="0"/>
                <a:cs typeface="Avenir LT Pro 35 Light" charset="0"/>
              </a:defRPr>
            </a:lvl1pPr>
          </a:lstStyle>
          <a:p>
            <a:pPr lvl="0"/>
            <a:r>
              <a:rPr lang="en-GB" dirty="0"/>
              <a:t>Open Research at Cambridge University Press</a:t>
            </a:r>
            <a:endParaRPr lang="en-US" dirty="0"/>
          </a:p>
        </p:txBody>
      </p:sp>
      <p:pic>
        <p:nvPicPr>
          <p:cNvPr id="9" name="Picture 8" descr="Powerpoint1-shield-logo-blue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26" y="6242896"/>
            <a:ext cx="168105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51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29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point1-shield-logo-blue.ps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426" y="6242896"/>
            <a:ext cx="1681057" cy="34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 bwMode="auto">
          <a:xfrm>
            <a:off x="473167" y="476369"/>
            <a:ext cx="11252960" cy="0"/>
          </a:xfrm>
          <a:prstGeom prst="line">
            <a:avLst/>
          </a:prstGeom>
          <a:noFill/>
          <a:ln w="3175">
            <a:solidFill>
              <a:srgbClr val="1B2733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itle Placeholder 18"/>
          <p:cNvSpPr>
            <a:spLocks noGrp="1"/>
          </p:cNvSpPr>
          <p:nvPr>
            <p:ph type="title"/>
          </p:nvPr>
        </p:nvSpPr>
        <p:spPr>
          <a:xfrm>
            <a:off x="347133" y="518585"/>
            <a:ext cx="10515600" cy="700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7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i="0">
          <a:solidFill>
            <a:schemeClr val="tx1"/>
          </a:solidFill>
          <a:latin typeface="Avenir LT Pro 85 Heavy" charset="0"/>
          <a:ea typeface="Avenir LT Pro 85 Heavy" charset="0"/>
          <a:cs typeface="Avenir LT Pro 85 Heavy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1478B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1478B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1478B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1478B4"/>
          </a:solidFill>
          <a:latin typeface="Arial" charset="0"/>
          <a:ea typeface="ＭＳ Ｐゴシック" charset="0"/>
          <a:cs typeface="ＭＳ Ｐゴシック" charset="0"/>
        </a:defRPr>
      </a:lvl5pPr>
      <a:lvl6pPr marL="5196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3760A0"/>
          </a:solidFill>
          <a:latin typeface="Frutiger LT Std 45 Light" charset="0"/>
          <a:ea typeface="ＭＳ Ｐゴシック" charset="0"/>
        </a:defRPr>
      </a:lvl6pPr>
      <a:lvl7pPr marL="1039221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3760A0"/>
          </a:solidFill>
          <a:latin typeface="Frutiger LT Std 45 Light" charset="0"/>
          <a:ea typeface="ＭＳ Ｐゴシック" charset="0"/>
        </a:defRPr>
      </a:lvl7pPr>
      <a:lvl8pPr marL="155883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3760A0"/>
          </a:solidFill>
          <a:latin typeface="Frutiger LT Std 45 Light" charset="0"/>
          <a:ea typeface="ＭＳ Ｐゴシック" charset="0"/>
        </a:defRPr>
      </a:lvl8pPr>
      <a:lvl9pPr marL="2078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33">
          <a:solidFill>
            <a:srgbClr val="3760A0"/>
          </a:solidFill>
          <a:latin typeface="Frutiger LT Std 45 Light" charset="0"/>
          <a:ea typeface="ＭＳ Ｐゴシック" charset="0"/>
        </a:defRPr>
      </a:lvl9pPr>
    </p:titleStyle>
    <p:bodyStyle>
      <a:lvl1pPr marL="389457" indent="-389457" algn="l" rtl="0" eaLnBrk="1" fontAlgn="base" hangingPunct="1">
        <a:spcBef>
          <a:spcPct val="20000"/>
        </a:spcBef>
        <a:spcAft>
          <a:spcPct val="0"/>
        </a:spcAft>
        <a:buSzPct val="100000"/>
        <a:buFont typeface="Times" charset="0"/>
        <a:buChar char="•"/>
        <a:defRPr sz="3200">
          <a:solidFill>
            <a:schemeClr val="tx1"/>
          </a:solidFill>
          <a:latin typeface="Arial"/>
          <a:ea typeface="+mn-ea"/>
          <a:cs typeface="Arial"/>
        </a:defRPr>
      </a:lvl1pPr>
      <a:lvl2pPr marL="842412" indent="-323843" algn="l" rtl="0" eaLnBrk="1" fontAlgn="base" hangingPunct="1">
        <a:spcBef>
          <a:spcPct val="20000"/>
        </a:spcBef>
        <a:spcAft>
          <a:spcPct val="0"/>
        </a:spcAft>
        <a:buChar char="–"/>
        <a:defRPr sz="2267">
          <a:solidFill>
            <a:schemeClr val="tx1"/>
          </a:solidFill>
          <a:latin typeface="Arial"/>
          <a:ea typeface="+mn-ea"/>
          <a:cs typeface="Arial"/>
        </a:defRPr>
      </a:lvl2pPr>
      <a:lvl3pPr marL="1297485" indent="-258227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Arial"/>
          <a:ea typeface="+mn-ea"/>
          <a:cs typeface="Arial"/>
        </a:defRPr>
      </a:lvl3pPr>
      <a:lvl4pPr marL="1818172" indent="-258227" algn="l" rtl="0" eaLnBrk="1" fontAlgn="base" hangingPunct="1">
        <a:spcBef>
          <a:spcPct val="20000"/>
        </a:spcBef>
        <a:spcAft>
          <a:spcPct val="0"/>
        </a:spcAft>
        <a:buChar char="–"/>
        <a:defRPr sz="1867">
          <a:solidFill>
            <a:schemeClr val="tx1"/>
          </a:solidFill>
          <a:latin typeface="Arial"/>
          <a:ea typeface="+mn-ea"/>
          <a:cs typeface="Arial"/>
        </a:defRPr>
      </a:lvl4pPr>
      <a:lvl5pPr marL="2336742" indent="-258227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Arial"/>
          <a:ea typeface="+mn-ea"/>
          <a:cs typeface="Arial"/>
        </a:defRPr>
      </a:lvl5pPr>
      <a:lvl6pPr marL="2857855" indent="-259806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j-lt"/>
          <a:ea typeface="+mn-ea"/>
        </a:defRPr>
      </a:lvl6pPr>
      <a:lvl7pPr marL="3377465" indent="-259806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j-lt"/>
          <a:ea typeface="+mn-ea"/>
        </a:defRPr>
      </a:lvl7pPr>
      <a:lvl8pPr marL="3897076" indent="-259806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j-lt"/>
          <a:ea typeface="+mn-ea"/>
        </a:defRPr>
      </a:lvl8pPr>
      <a:lvl9pPr marL="4416686" indent="-259806" algn="l" rtl="0" eaLnBrk="1" fontAlgn="base" hangingPunct="1">
        <a:spcBef>
          <a:spcPct val="20000"/>
        </a:spcBef>
        <a:spcAft>
          <a:spcPct val="0"/>
        </a:spcAft>
        <a:buChar char="»"/>
        <a:defRPr sz="1867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61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221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883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44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05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7661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727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6880" algn="l" defTabSz="519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bridge.org/core/services/open-access-policies/read-and-publish-agreement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Open Access Publishing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602" y="1972420"/>
            <a:ext cx="8414325" cy="1752600"/>
          </a:xfrm>
        </p:spPr>
        <p:txBody>
          <a:bodyPr/>
          <a:lstStyle/>
          <a:p>
            <a:r>
              <a:rPr lang="en-US" dirty="0"/>
              <a:t>in Cambridge journals</a:t>
            </a:r>
          </a:p>
          <a:p>
            <a:endParaRPr lang="en-US" sz="267" dirty="0"/>
          </a:p>
          <a:p>
            <a:endParaRPr lang="en-US" sz="267" dirty="0"/>
          </a:p>
          <a:p>
            <a:r>
              <a:rPr lang="en-US" sz="1600"/>
              <a:t>Updated 16/01/2020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8949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Manuscript submission and review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2533" y="2562014"/>
            <a:ext cx="9520404" cy="2929879"/>
          </a:xfrm>
        </p:spPr>
        <p:txBody>
          <a:bodyPr/>
          <a:lstStyle/>
          <a:p>
            <a:r>
              <a:rPr lang="en-GB" dirty="0"/>
              <a:t>Author: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Navigates to submission system from journal homepage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Logs into submission system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Submits manuscript and supplementary materials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Checks status in online submission system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3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submission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47134" y="5440909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endParaRPr lang="en-GB" sz="320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447" r="69527" b="39840"/>
          <a:stretch/>
        </p:blipFill>
        <p:spPr>
          <a:xfrm>
            <a:off x="463815" y="576018"/>
            <a:ext cx="721871" cy="6380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93239" y="2131875"/>
            <a:ext cx="11029204" cy="3404835"/>
            <a:chOff x="444929" y="1598906"/>
            <a:chExt cx="8271903" cy="25536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929" y="1598906"/>
              <a:ext cx="8271903" cy="255362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 bwMode="auto">
            <a:xfrm>
              <a:off x="3648891" y="3518263"/>
              <a:ext cx="1027612" cy="296091"/>
            </a:xfrm>
            <a:prstGeom prst="rect">
              <a:avLst/>
            </a:prstGeom>
            <a:noFill/>
            <a:ln w="57150"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  <a:defRPr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  <p:sp>
        <p:nvSpPr>
          <p:cNvPr id="1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93239" y="1566631"/>
            <a:ext cx="11095135" cy="324965"/>
          </a:xfrm>
        </p:spPr>
        <p:txBody>
          <a:bodyPr/>
          <a:lstStyle/>
          <a:p>
            <a:pPr marL="0" indent="0">
              <a:buNone/>
            </a:pPr>
            <a:r>
              <a:rPr lang="en-GB" sz="1867" dirty="0"/>
              <a:t>Authors navigates to the submission system from the journal’s homepage on Cambridge Core</a:t>
            </a:r>
          </a:p>
          <a:p>
            <a:endParaRPr lang="en-GB" sz="1867" dirty="0"/>
          </a:p>
          <a:p>
            <a:pPr marL="0" indent="0">
              <a:buNone/>
            </a:pPr>
            <a:r>
              <a:rPr lang="en-GB" sz="1867" dirty="0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40" y="4966382"/>
            <a:ext cx="314373" cy="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submission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447" r="69527" b="39840"/>
          <a:stretch/>
        </p:blipFill>
        <p:spPr>
          <a:xfrm>
            <a:off x="463815" y="576018"/>
            <a:ext cx="721871" cy="6380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857767" y="1305984"/>
            <a:ext cx="7679643" cy="4636520"/>
            <a:chOff x="1556160" y="1062860"/>
            <a:chExt cx="5759732" cy="34773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56160" y="1062860"/>
              <a:ext cx="5759732" cy="34773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Rectangle 11"/>
            <p:cNvSpPr/>
            <p:nvPr/>
          </p:nvSpPr>
          <p:spPr bwMode="auto">
            <a:xfrm>
              <a:off x="2751908" y="3178629"/>
              <a:ext cx="1010195" cy="522514"/>
            </a:xfrm>
            <a:prstGeom prst="rect">
              <a:avLst/>
            </a:prstGeom>
            <a:noFill/>
            <a:ln w="38100"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  <a:defRPr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  <p:sp>
        <p:nvSpPr>
          <p:cNvPr id="14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3815" y="2849799"/>
            <a:ext cx="3393952" cy="1973896"/>
          </a:xfrm>
        </p:spPr>
        <p:txBody>
          <a:bodyPr/>
          <a:lstStyle/>
          <a:p>
            <a:pPr marL="0" indent="0">
              <a:buNone/>
            </a:pPr>
            <a:r>
              <a:rPr lang="en-GB" sz="1867" dirty="0"/>
              <a:t>To submit their manuscript, authors must log in, using either a username and password or their ORCID </a:t>
            </a:r>
            <a:r>
              <a:rPr lang="en-GB" sz="1867" dirty="0" err="1"/>
              <a:t>iD.</a:t>
            </a:r>
            <a:endParaRPr lang="en-GB" sz="1867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38" y="4651247"/>
            <a:ext cx="314373" cy="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5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submission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Access Publishing Process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47134" y="5440909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endParaRPr lang="en-GB" sz="320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447" r="69527" b="39840"/>
          <a:stretch/>
        </p:blipFill>
        <p:spPr>
          <a:xfrm>
            <a:off x="463815" y="576018"/>
            <a:ext cx="721871" cy="63801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647835" y="1779887"/>
            <a:ext cx="10920012" cy="3633885"/>
            <a:chOff x="485876" y="1334915"/>
            <a:chExt cx="8190009" cy="2725414"/>
          </a:xfrm>
        </p:grpSpPr>
        <p:grpSp>
          <p:nvGrpSpPr>
            <p:cNvPr id="8" name="Group 7"/>
            <p:cNvGrpSpPr/>
            <p:nvPr/>
          </p:nvGrpSpPr>
          <p:grpSpPr>
            <a:xfrm>
              <a:off x="485876" y="1334915"/>
              <a:ext cx="8190009" cy="2725414"/>
              <a:chOff x="605599" y="1401858"/>
              <a:chExt cx="7778849" cy="258859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599" y="1401858"/>
                <a:ext cx="7778849" cy="25885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6"/>
              <a:srcRect l="48578" r="33009" b="94162"/>
              <a:stretch/>
            </p:blipFill>
            <p:spPr>
              <a:xfrm>
                <a:off x="4887074" y="1404403"/>
                <a:ext cx="1731754" cy="19513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8" name="Rectangle 17"/>
            <p:cNvSpPr/>
            <p:nvPr/>
          </p:nvSpPr>
          <p:spPr bwMode="auto">
            <a:xfrm>
              <a:off x="2659569" y="3327591"/>
              <a:ext cx="3629619" cy="646268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500" y="3650725"/>
              <a:ext cx="164691" cy="2485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636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submission confirmation email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8" t="447" r="69527" b="39840"/>
          <a:stretch/>
        </p:blipFill>
        <p:spPr>
          <a:xfrm>
            <a:off x="463815" y="576018"/>
            <a:ext cx="721871" cy="638015"/>
          </a:xfrm>
          <a:prstGeom prst="rect">
            <a:avLst/>
          </a:prstGeom>
        </p:spPr>
      </p:pic>
      <p:sp>
        <p:nvSpPr>
          <p:cNvPr id="2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37344" y="1914096"/>
            <a:ext cx="2370227" cy="1973896"/>
          </a:xfrm>
        </p:spPr>
        <p:txBody>
          <a:bodyPr/>
          <a:lstStyle/>
          <a:p>
            <a:pPr marL="0" indent="0">
              <a:buNone/>
            </a:pPr>
            <a:r>
              <a:rPr lang="en-GB" sz="1867" dirty="0"/>
              <a:t>Following submission, the author’s manuscript enters the peer review process. </a:t>
            </a:r>
          </a:p>
          <a:p>
            <a:pPr marL="0" indent="0">
              <a:buNone/>
            </a:pPr>
            <a:r>
              <a:rPr lang="en-GB" sz="1867" dirty="0"/>
              <a:t>The author is not required to indicate if they wish to publish OA at this point.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33562" y="1730104"/>
            <a:ext cx="8554812" cy="3592725"/>
            <a:chOff x="2350171" y="1297578"/>
            <a:chExt cx="6416109" cy="2694544"/>
          </a:xfrm>
        </p:grpSpPr>
        <p:grpSp>
          <p:nvGrpSpPr>
            <p:cNvPr id="11" name="Group 10"/>
            <p:cNvGrpSpPr/>
            <p:nvPr/>
          </p:nvGrpSpPr>
          <p:grpSpPr>
            <a:xfrm>
              <a:off x="2350171" y="1297578"/>
              <a:ext cx="6416109" cy="2694544"/>
              <a:chOff x="2350171" y="1297578"/>
              <a:chExt cx="6416109" cy="269454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350171" y="1297578"/>
                <a:ext cx="6416109" cy="2694544"/>
                <a:chOff x="370492" y="1027822"/>
                <a:chExt cx="8198941" cy="3443272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370492" y="1027822"/>
                  <a:ext cx="8198941" cy="3443272"/>
                  <a:chOff x="347861" y="1027100"/>
                  <a:chExt cx="8198941" cy="3443272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347861" y="1027100"/>
                    <a:ext cx="8198941" cy="3443272"/>
                    <a:chOff x="347861" y="1027100"/>
                    <a:chExt cx="8198941" cy="3443272"/>
                  </a:xfrm>
                </p:grpSpPr>
                <p:pic>
                  <p:nvPicPr>
                    <p:cNvPr id="3" name="Picture 2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480"/>
                    <a:stretch/>
                  </p:blipFill>
                  <p:spPr>
                    <a:xfrm>
                      <a:off x="347861" y="1027100"/>
                      <a:ext cx="8198941" cy="3443272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sp>
                  <p:nvSpPr>
                    <p:cNvPr id="29" name="Rectangle 28"/>
                    <p:cNvSpPr/>
                    <p:nvPr/>
                  </p:nvSpPr>
                  <p:spPr bwMode="auto">
                    <a:xfrm>
                      <a:off x="4055614" y="1110314"/>
                      <a:ext cx="970598" cy="18625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 bwMode="auto">
                    <a:xfrm>
                      <a:off x="7579930" y="2294343"/>
                      <a:ext cx="885805" cy="186250"/>
                    </a:xfrm>
                    <a:prstGeom prst="rect">
                      <a:avLst/>
                    </a:prstGeom>
                    <a:pattFill prst="pct40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1" name="Rectangle 30"/>
                    <p:cNvSpPr/>
                    <p:nvPr/>
                  </p:nvSpPr>
                  <p:spPr bwMode="auto">
                    <a:xfrm>
                      <a:off x="5549622" y="2294343"/>
                      <a:ext cx="1022000" cy="186250"/>
                    </a:xfrm>
                    <a:prstGeom prst="rect">
                      <a:avLst/>
                    </a:prstGeom>
                    <a:pattFill prst="pct40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2" name="Rectangle 31"/>
                    <p:cNvSpPr/>
                    <p:nvPr/>
                  </p:nvSpPr>
                  <p:spPr bwMode="auto">
                    <a:xfrm>
                      <a:off x="1636064" y="2294343"/>
                      <a:ext cx="509259" cy="186251"/>
                    </a:xfrm>
                    <a:prstGeom prst="rect">
                      <a:avLst/>
                    </a:prstGeom>
                    <a:pattFill prst="pct40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 bwMode="auto">
                    <a:xfrm>
                      <a:off x="2486904" y="3680121"/>
                      <a:ext cx="1116906" cy="246746"/>
                    </a:xfrm>
                    <a:prstGeom prst="rect">
                      <a:avLst/>
                    </a:prstGeom>
                    <a:pattFill prst="pct40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5" name="Rectangle 34"/>
                    <p:cNvSpPr/>
                    <p:nvPr/>
                  </p:nvSpPr>
                  <p:spPr bwMode="auto">
                    <a:xfrm>
                      <a:off x="1810553" y="1290671"/>
                      <a:ext cx="1257086" cy="186251"/>
                    </a:xfrm>
                    <a:prstGeom prst="rect">
                      <a:avLst/>
                    </a:prstGeom>
                    <a:pattFill prst="pct40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36" name="Rectangle 35"/>
                    <p:cNvSpPr/>
                    <p:nvPr/>
                  </p:nvSpPr>
                  <p:spPr bwMode="auto">
                    <a:xfrm>
                      <a:off x="459930" y="4150459"/>
                      <a:ext cx="1745387" cy="246746"/>
                    </a:xfrm>
                    <a:prstGeom prst="rect">
                      <a:avLst/>
                    </a:prstGeom>
                    <a:pattFill prst="pct40">
                      <a:fgClr>
                        <a:srgbClr val="F2F2F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horz" wrap="square" lIns="0" tIns="0" rIns="0" bIns="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917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</a:pPr>
                      <a:endParaRPr lang="en-GB" sz="3200" dirty="0">
                        <a:solidFill>
                          <a:srgbClr val="000000"/>
                        </a:solidFill>
                        <a:latin typeface="Frutiger LT Std 45 Light" charset="0"/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5" name="Rectangle 4"/>
                  <p:cNvSpPr/>
                  <p:nvPr/>
                </p:nvSpPr>
                <p:spPr bwMode="auto">
                  <a:xfrm>
                    <a:off x="459930" y="1732280"/>
                    <a:ext cx="735807" cy="1631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0" tIns="0" rIns="0" bIns="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9170" fontAlgn="base">
                      <a:spcBef>
                        <a:spcPct val="20000"/>
                      </a:spcBef>
                      <a:spcAft>
                        <a:spcPct val="0"/>
                      </a:spcAft>
                      <a:buSzPct val="100000"/>
                    </a:pPr>
                    <a:endParaRPr lang="en-GB" sz="3200">
                      <a:solidFill>
                        <a:srgbClr val="000000"/>
                      </a:solidFill>
                      <a:latin typeface="Frutiger LT Std 45 Light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 bwMode="auto">
                <a:xfrm>
                  <a:off x="393544" y="2983173"/>
                  <a:ext cx="8153258" cy="623781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</a:pPr>
                  <a:endParaRPr lang="en-GB" sz="3200">
                    <a:solidFill>
                      <a:srgbClr val="000000"/>
                    </a:solidFill>
                    <a:latin typeface="Frutiger LT Std 45 Light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3" name="Rectangle 22"/>
              <p:cNvSpPr/>
              <p:nvPr/>
            </p:nvSpPr>
            <p:spPr bwMode="auto">
              <a:xfrm>
                <a:off x="3692434" y="1371099"/>
                <a:ext cx="1559252" cy="132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1219170" fontAlgn="base">
                  <a:spcBef>
                    <a:spcPct val="20000"/>
                  </a:spcBef>
                  <a:spcAft>
                    <a:spcPct val="0"/>
                  </a:spcAft>
                  <a:buSzPct val="100000"/>
                </a:pPr>
                <a:endParaRPr lang="en-GB" sz="3200">
                  <a:solidFill>
                    <a:srgbClr val="000000"/>
                  </a:solidFill>
                  <a:latin typeface="Frutiger LT Std 45 Light" charset="0"/>
                  <a:ea typeface="ＭＳ Ｐゴシック" charset="0"/>
                </a:endParaRPr>
              </a:p>
            </p:txBody>
          </p:sp>
        </p:grpSp>
        <p:sp>
          <p:nvSpPr>
            <p:cNvPr id="25" name="Rectangle 24"/>
            <p:cNvSpPr/>
            <p:nvPr/>
          </p:nvSpPr>
          <p:spPr bwMode="auto">
            <a:xfrm>
              <a:off x="2623866" y="2069923"/>
              <a:ext cx="398522" cy="145751"/>
            </a:xfrm>
            <a:prstGeom prst="rect">
              <a:avLst/>
            </a:prstGeom>
            <a:pattFill prst="pct40">
              <a:fgClr>
                <a:srgbClr val="F2F2F2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GB" sz="3200" dirty="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44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review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47134" y="5440909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endParaRPr lang="en-GB" sz="320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52966" b="40539"/>
          <a:stretch/>
        </p:blipFill>
        <p:spPr>
          <a:xfrm>
            <a:off x="455924" y="540552"/>
            <a:ext cx="708301" cy="70579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6809" y="2815041"/>
            <a:ext cx="11182065" cy="2533215"/>
            <a:chOff x="379731" y="1461931"/>
            <a:chExt cx="8386549" cy="18999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731" y="1461931"/>
              <a:ext cx="8386549" cy="18999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9" name="Rectangle 28"/>
            <p:cNvSpPr/>
            <p:nvPr/>
          </p:nvSpPr>
          <p:spPr bwMode="auto">
            <a:xfrm>
              <a:off x="2759056" y="2225636"/>
              <a:ext cx="909981" cy="186250"/>
            </a:xfrm>
            <a:prstGeom prst="rect">
              <a:avLst/>
            </a:prstGeom>
            <a:pattFill prst="pct40">
              <a:fgClr>
                <a:srgbClr val="F2F2F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GB" sz="3200" dirty="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572000" y="2225635"/>
              <a:ext cx="2681785" cy="306025"/>
            </a:xfrm>
            <a:prstGeom prst="rect">
              <a:avLst/>
            </a:prstGeom>
            <a:pattFill prst="pct40">
              <a:fgClr>
                <a:srgbClr val="F2F2F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GB" sz="3200" dirty="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670900" y="2225635"/>
              <a:ext cx="909981" cy="186250"/>
            </a:xfrm>
            <a:prstGeom prst="rect">
              <a:avLst/>
            </a:prstGeom>
            <a:pattFill prst="pct40">
              <a:fgClr>
                <a:srgbClr val="F2F2F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GB" sz="3200" dirty="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6728" y="1383357"/>
            <a:ext cx="8514793" cy="508000"/>
          </a:xfrm>
        </p:spPr>
        <p:txBody>
          <a:bodyPr/>
          <a:lstStyle/>
          <a:p>
            <a:r>
              <a:rPr lang="en-GB" dirty="0"/>
              <a:t>Author Centre – check status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06727" y="1999555"/>
            <a:ext cx="10338348" cy="1973896"/>
          </a:xfrm>
        </p:spPr>
        <p:txBody>
          <a:bodyPr/>
          <a:lstStyle/>
          <a:p>
            <a:pPr marL="0" indent="0">
              <a:buNone/>
            </a:pPr>
            <a:r>
              <a:rPr lang="en-GB" sz="1867" dirty="0"/>
              <a:t>Using the author dashboard, it is possible to check the status of submissions. The status may differ depending on the journal, but most will say ‘under review’ or ‘awaiting decision’. </a:t>
            </a:r>
          </a:p>
        </p:txBody>
      </p:sp>
    </p:spTree>
    <p:extLst>
      <p:ext uri="{BB962C8B-B14F-4D97-AF65-F5344CB8AC3E}">
        <p14:creationId xmlns:p14="http://schemas.microsoft.com/office/powerpoint/2010/main" val="310764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Manuscript decision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2533" y="2562014"/>
            <a:ext cx="9041811" cy="2929879"/>
          </a:xfrm>
        </p:spPr>
        <p:txBody>
          <a:bodyPr/>
          <a:lstStyle/>
          <a:p>
            <a:r>
              <a:rPr lang="en-GB" dirty="0"/>
              <a:t>Author: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Receives acceptance email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Resubmits article with revisions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Completes copyright transfer form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Chooses licence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Deposits accepted manuscript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388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decision email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47134" y="5440909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endParaRPr lang="en-GB" sz="320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2" r="35487" b="40695"/>
          <a:stretch/>
        </p:blipFill>
        <p:spPr>
          <a:xfrm>
            <a:off x="430034" y="565316"/>
            <a:ext cx="640281" cy="65108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57768" y="1829995"/>
            <a:ext cx="7864537" cy="3129604"/>
            <a:chOff x="349063" y="1139253"/>
            <a:chExt cx="8341732" cy="3319498"/>
          </a:xfrm>
        </p:grpSpPr>
        <p:grpSp>
          <p:nvGrpSpPr>
            <p:cNvPr id="14" name="Group 13"/>
            <p:cNvGrpSpPr/>
            <p:nvPr/>
          </p:nvGrpSpPr>
          <p:grpSpPr>
            <a:xfrm>
              <a:off x="349063" y="1139253"/>
              <a:ext cx="8341732" cy="3319498"/>
              <a:chOff x="349063" y="1139253"/>
              <a:chExt cx="8341732" cy="3319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5"/>
              <a:srcRect t="5090"/>
              <a:stretch/>
            </p:blipFill>
            <p:spPr>
              <a:xfrm>
                <a:off x="349064" y="1139253"/>
                <a:ext cx="8341731" cy="33194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349063" y="1139253"/>
                <a:ext cx="8341731" cy="1723869"/>
                <a:chOff x="349063" y="1139253"/>
                <a:chExt cx="8341731" cy="1723869"/>
              </a:xfrm>
            </p:grpSpPr>
            <p:sp>
              <p:nvSpPr>
                <p:cNvPr id="51" name="Rectangle 50"/>
                <p:cNvSpPr/>
                <p:nvPr/>
              </p:nvSpPr>
              <p:spPr bwMode="auto">
                <a:xfrm>
                  <a:off x="349063" y="2383568"/>
                  <a:ext cx="8341731" cy="479554"/>
                </a:xfrm>
                <a:prstGeom prst="rect">
                  <a:avLst/>
                </a:prstGeom>
                <a:noFill/>
                <a:ln w="38100">
                  <a:solidFill>
                    <a:srgbClr val="00B050"/>
                  </a:solidFill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</a:pPr>
                  <a:endParaRPr lang="en-GB" sz="3200">
                    <a:solidFill>
                      <a:srgbClr val="000000"/>
                    </a:solidFill>
                    <a:latin typeface="Frutiger LT Std 45 Light" charset="0"/>
                    <a:ea typeface="ＭＳ Ｐゴシック" charset="0"/>
                  </a:endParaRPr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06503" y="2156618"/>
                  <a:ext cx="2299222" cy="196256"/>
                </a:xfrm>
                <a:prstGeom prst="rect">
                  <a:avLst/>
                </a:prstGeom>
                <a:noFill/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sp>
              <p:nvSpPr>
                <p:cNvPr id="11" name="Rectangle 10"/>
                <p:cNvSpPr/>
                <p:nvPr/>
              </p:nvSpPr>
              <p:spPr bwMode="auto">
                <a:xfrm>
                  <a:off x="349063" y="1139253"/>
                  <a:ext cx="453673" cy="2248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1219170" fontAlgn="base">
                    <a:spcBef>
                      <a:spcPct val="20000"/>
                    </a:spcBef>
                    <a:spcAft>
                      <a:spcPct val="0"/>
                    </a:spcAft>
                    <a:buSzPct val="100000"/>
                  </a:pPr>
                  <a:endParaRPr lang="en-GB" sz="3200">
                    <a:solidFill>
                      <a:srgbClr val="000000"/>
                    </a:solidFill>
                    <a:latin typeface="Frutiger LT Std 45 Light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3" name="Rectangle 52"/>
            <p:cNvSpPr/>
            <p:nvPr/>
          </p:nvSpPr>
          <p:spPr bwMode="auto">
            <a:xfrm>
              <a:off x="7443026" y="2893102"/>
              <a:ext cx="854030" cy="196256"/>
            </a:xfrm>
            <a:prstGeom prst="rect">
              <a:avLst/>
            </a:prstGeom>
            <a:pattFill prst="pct40">
              <a:fgClr>
                <a:srgbClr val="F2F2F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</a:pPr>
              <a:endParaRPr lang="en-GB" sz="3200" dirty="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30033" y="1722478"/>
            <a:ext cx="3308847" cy="41296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an article is accepted, following the completion of any revisions required, authors will receive an acceptance email.</a:t>
            </a:r>
          </a:p>
          <a:p>
            <a:pPr marL="0" indent="0">
              <a:buNone/>
            </a:pPr>
            <a:r>
              <a:rPr lang="en-GB" dirty="0"/>
              <a:t>Completing the OA copyright transfer form is how an author decides to publish an article OA.*</a:t>
            </a:r>
          </a:p>
          <a:p>
            <a:pPr marL="0" indent="0">
              <a:buNone/>
            </a:pPr>
            <a:r>
              <a:rPr lang="en-GB" dirty="0"/>
              <a:t>Once an article is accepted, a record will be created Cambridge’s production tracking system, including the article and copyright transfer form.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57767" y="5153093"/>
            <a:ext cx="7822104" cy="501111"/>
          </a:xfrm>
        </p:spPr>
        <p:txBody>
          <a:bodyPr/>
          <a:lstStyle/>
          <a:p>
            <a:pPr marL="0" indent="0">
              <a:buNone/>
            </a:pPr>
            <a:r>
              <a:rPr lang="en-GB" sz="1467" dirty="0"/>
              <a:t>*When publishing Gold OA, authors are offered a choice of Creative Commons licences.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028" y="2845319"/>
            <a:ext cx="189480" cy="28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1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Custom email – Open Access opportunity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47134" y="5440909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  <a:defRPr/>
            </a:pPr>
            <a:endParaRPr lang="en-GB" sz="320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2" r="35487" b="40695"/>
          <a:stretch/>
        </p:blipFill>
        <p:spPr>
          <a:xfrm>
            <a:off x="430034" y="565316"/>
            <a:ext cx="640281" cy="6510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1805" y="1397022"/>
            <a:ext cx="7416569" cy="4350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/>
          <p:cNvSpPr/>
          <p:nvPr/>
        </p:nvSpPr>
        <p:spPr bwMode="auto">
          <a:xfrm>
            <a:off x="4367501" y="4977970"/>
            <a:ext cx="1307113" cy="204996"/>
          </a:xfrm>
          <a:prstGeom prst="rect">
            <a:avLst/>
          </a:prstGeom>
          <a:pattFill prst="pct40">
            <a:fgClr>
              <a:srgbClr val="F2F2F2"/>
            </a:fgClr>
            <a:bgClr>
              <a:schemeClr val="bg1"/>
            </a:bgClr>
          </a:patt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625519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4267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777017" y="1500118"/>
            <a:ext cx="1307113" cy="204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625519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4267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0381261" y="1474717"/>
            <a:ext cx="1307113" cy="404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625519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4267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30034" y="1602615"/>
            <a:ext cx="3427733" cy="2335085"/>
          </a:xfrm>
        </p:spPr>
        <p:txBody>
          <a:bodyPr/>
          <a:lstStyle/>
          <a:p>
            <a:pPr marL="0" indent="0">
              <a:buNone/>
            </a:pPr>
            <a:r>
              <a:rPr lang="en-GB" sz="1867" dirty="0"/>
              <a:t>We have the ability to identify eligible authors who have not selected to publish open access and communicate this opportunity to them before their article is published.</a:t>
            </a:r>
          </a:p>
          <a:p>
            <a:pPr marL="0" indent="0">
              <a:buNone/>
            </a:pPr>
            <a:r>
              <a:rPr lang="en-GB" sz="1867" dirty="0"/>
              <a:t>If the read and publish agreement contains a ‘retroactive OA’ element, the same can be done for articles that have been published.  </a:t>
            </a:r>
          </a:p>
        </p:txBody>
      </p:sp>
    </p:spTree>
    <p:extLst>
      <p:ext uri="{BB962C8B-B14F-4D97-AF65-F5344CB8AC3E}">
        <p14:creationId xmlns:p14="http://schemas.microsoft.com/office/powerpoint/2010/main" val="2730278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Agreement Manager - Transaction process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72532" y="2562014"/>
            <a:ext cx="9482667" cy="2929879"/>
          </a:xfrm>
        </p:spPr>
        <p:txBody>
          <a:bodyPr/>
          <a:lstStyle/>
          <a:p>
            <a:endParaRPr lang="en-GB" dirty="0"/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What is Agreement Manager?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Author workflow – what will change?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Agreement Manager profile overview – publisher portal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Agreement Manager – institutional portal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/>
          </a:p>
          <a:p>
            <a:pPr marL="457189" indent="-457189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1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 Publishing Workflow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1" y="2311349"/>
            <a:ext cx="11071900" cy="22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9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Access publishing workflow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  <a:p>
            <a:pPr lvl="0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1" y="2311349"/>
            <a:ext cx="11071900" cy="22327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8248261" y="1847494"/>
            <a:ext cx="1530221" cy="3160503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102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“OA Agreement Manager”?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133" y="1586069"/>
            <a:ext cx="100194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venir LT Pro 55 Roman"/>
              </a:rPr>
              <a:t>Cambridge has recently entered into an agreement with Rightslink CCC to use their new tool, OA Agreement Manager, which has been purpose-built to facilitate smoother financial transactions in Read and Publish deals.</a:t>
            </a:r>
          </a:p>
          <a:p>
            <a:endParaRPr lang="en-GB" sz="2000" dirty="0">
              <a:latin typeface="Avenir LT Pro 55 Roman"/>
            </a:endParaRPr>
          </a:p>
          <a:p>
            <a:r>
              <a:rPr lang="en-GB" sz="2000" dirty="0">
                <a:latin typeface="Avenir LT Pro 55 Roman"/>
              </a:rPr>
              <a:t>The system offers a number of advantages:</a:t>
            </a:r>
          </a:p>
          <a:p>
            <a:endParaRPr lang="en-GB" sz="2000" dirty="0">
              <a:latin typeface="Avenir LT Pro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LT Pro 55 Roman"/>
              </a:rPr>
              <a:t>Actively identifies authors who are eligible for an APC discount/waiver and provides touch free transaction for author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venir LT Pro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LT Pro 55 Roman"/>
              </a:rPr>
              <a:t>Allows institutions to authorise APC funding requests</a:t>
            </a:r>
          </a:p>
          <a:p>
            <a:endParaRPr lang="en-GB" sz="2000" dirty="0">
              <a:latin typeface="Avenir LT Pro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LT Pro 55 Roman"/>
              </a:rPr>
              <a:t>Gives institutions visibility on APCs processed under their agreement </a:t>
            </a:r>
          </a:p>
          <a:p>
            <a:endParaRPr lang="en-GB" sz="2000" dirty="0">
              <a:latin typeface="Avenir LT Pro 55 Roman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venir LT Pro 55 Roman"/>
              </a:rPr>
              <a:t>Allows publishers to configure the parameters of their own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venir LT Pro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528935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Author workflow - What will change?</a:t>
            </a:r>
          </a:p>
          <a:p>
            <a:r>
              <a:rPr lang="en-GB" sz="2000" b="0" dirty="0"/>
              <a:t>Agreement Manager transaction process for authors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2736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995" y="648586"/>
            <a:ext cx="8240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Production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9219" y="1616133"/>
            <a:ext cx="10451804" cy="354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70" dirty="0"/>
              <a:t>Once an article is accepted for publication the author/s are required to complete a Copyright Transfer Form/License to Publish</a:t>
            </a:r>
          </a:p>
          <a:p>
            <a:endParaRPr lang="en-GB" sz="187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70" dirty="0"/>
              <a:t>If an author has chosen a Gold Open Access license, the Production Editor will assign a Grid ID to the article based on the institution of the corresponding author</a:t>
            </a:r>
          </a:p>
          <a:p>
            <a:endParaRPr lang="en-GB" sz="187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70" dirty="0"/>
              <a:t>The Production Editor sends the article to </a:t>
            </a:r>
            <a:r>
              <a:rPr lang="en-GB" sz="1870" dirty="0" err="1"/>
              <a:t>Rightslink</a:t>
            </a:r>
            <a:r>
              <a:rPr lang="en-GB" sz="1870" dirty="0"/>
              <a:t> to create a transaction for the APC. Included in this information is the Grid ID, corresponding author email address and journal of publication</a:t>
            </a:r>
          </a:p>
          <a:p>
            <a:endParaRPr lang="en-GB" sz="187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70" dirty="0" err="1"/>
              <a:t>Rightslinks</a:t>
            </a:r>
            <a:r>
              <a:rPr lang="en-GB" sz="1870" dirty="0"/>
              <a:t> uses this information to match the article with the parameters of a publishing agreement and automatically apply the appropriate discount to the APC</a:t>
            </a:r>
          </a:p>
        </p:txBody>
      </p:sp>
    </p:spTree>
    <p:extLst>
      <p:ext uri="{BB962C8B-B14F-4D97-AF65-F5344CB8AC3E}">
        <p14:creationId xmlns:p14="http://schemas.microsoft.com/office/powerpoint/2010/main" val="4133338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65" y="1461872"/>
            <a:ext cx="4497914" cy="25291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465" y="573054"/>
            <a:ext cx="873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Touch Free Transactions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40200" y="1300704"/>
            <a:ext cx="631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institution with a 100% unlimited Read and Publish deal can opt for their authors to by-pass the transaction workflow. This means that the authors will not need to interact with </a:t>
            </a:r>
            <a:r>
              <a:rPr lang="en-GB" dirty="0" err="1"/>
              <a:t>Rightslink</a:t>
            </a:r>
            <a:r>
              <a:rPr lang="en-GB" dirty="0"/>
              <a:t> at all.</a:t>
            </a:r>
          </a:p>
          <a:p>
            <a:endParaRPr lang="en-GB" dirty="0"/>
          </a:p>
          <a:p>
            <a:r>
              <a:rPr lang="en-GB" dirty="0"/>
              <a:t>The transaction details will be sent from production, match with a profile and complete the transaction automatically.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464" y="3751903"/>
            <a:ext cx="11180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final notification will still be sent to the author to confirm the APC discount has been approved </a:t>
            </a:r>
          </a:p>
          <a:p>
            <a:endParaRPr lang="en-GB" dirty="0"/>
          </a:p>
          <a:p>
            <a:r>
              <a:rPr lang="en-GB" dirty="0"/>
              <a:t>This can work in conjunction with the funding request approval function in the Institutional Portal. Institutions can also still receive notifications.</a:t>
            </a:r>
          </a:p>
          <a:p>
            <a:endParaRPr lang="en-GB" dirty="0"/>
          </a:p>
          <a:p>
            <a:r>
              <a:rPr lang="en-GB" dirty="0"/>
              <a:t>This configuration must be decided upon </a:t>
            </a:r>
            <a:r>
              <a:rPr lang="en-GB" b="1" dirty="0"/>
              <a:t>before</a:t>
            </a:r>
            <a:r>
              <a:rPr lang="en-GB" dirty="0"/>
              <a:t> the profile can be created and is not editable once the profile is active or throughout the agreement.</a:t>
            </a:r>
          </a:p>
        </p:txBody>
      </p:sp>
    </p:spTree>
    <p:extLst>
      <p:ext uri="{BB962C8B-B14F-4D97-AF65-F5344CB8AC3E}">
        <p14:creationId xmlns:p14="http://schemas.microsoft.com/office/powerpoint/2010/main" val="2559004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524000" y="732553"/>
            <a:ext cx="9976884" cy="5040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Institution</a:t>
            </a:r>
            <a:r>
              <a:rPr lang="en-GB" sz="2400" dirty="0">
                <a:latin typeface="Avenir LT Pro 85 Heavy"/>
              </a:rPr>
              <a:t> </a:t>
            </a: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receives</a:t>
            </a:r>
            <a:r>
              <a:rPr lang="en-GB" sz="2400" dirty="0">
                <a:latin typeface="Avenir LT Pro 85 Heavy"/>
              </a:rPr>
              <a:t> </a:t>
            </a: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notification</a:t>
            </a:r>
            <a:r>
              <a:rPr lang="en-GB" sz="2400" dirty="0">
                <a:latin typeface="Avenir LT Pro 85 Heavy"/>
              </a:rPr>
              <a:t> </a:t>
            </a: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of</a:t>
            </a:r>
            <a:r>
              <a:rPr lang="en-GB" sz="2400" dirty="0">
                <a:latin typeface="Avenir LT Pro 85 Heavy"/>
              </a:rPr>
              <a:t> </a:t>
            </a: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the</a:t>
            </a:r>
            <a:r>
              <a:rPr lang="en-GB" sz="2400" dirty="0">
                <a:latin typeface="Avenir LT Pro 85 Heavy"/>
              </a:rPr>
              <a:t> </a:t>
            </a: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funding</a:t>
            </a:r>
            <a:r>
              <a:rPr lang="en-GB" sz="2400" dirty="0">
                <a:latin typeface="Avenir LT Pro 85 Heavy"/>
              </a:rPr>
              <a:t> </a:t>
            </a:r>
            <a:r>
              <a:rPr lang="en-GB" sz="2400" b="1" dirty="0">
                <a:latin typeface="Avenir LT Pro 85 Heavy"/>
                <a:ea typeface="Avenir LT Pro 85 Heavy" charset="0"/>
                <a:cs typeface="Avenir LT Pro 85 Heavy" charset="0"/>
              </a:rPr>
              <a:t>request</a:t>
            </a:r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72533" y="5412333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1" b="1272"/>
          <a:stretch/>
        </p:blipFill>
        <p:spPr>
          <a:xfrm>
            <a:off x="3322320" y="1310823"/>
            <a:ext cx="4734559" cy="539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3050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7" y="655341"/>
            <a:ext cx="10515600" cy="700616"/>
          </a:xfrm>
        </p:spPr>
        <p:txBody>
          <a:bodyPr/>
          <a:lstStyle/>
          <a:p>
            <a:r>
              <a:rPr lang="en-US" dirty="0"/>
              <a:t>Institutional portal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72533" y="5412333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7" y="1386213"/>
            <a:ext cx="6316168" cy="4620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475095" y="1536113"/>
            <a:ext cx="4163069" cy="354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Librarian view of all articles submitted from researchers in their institution requiring OA funding approval</a:t>
            </a:r>
          </a:p>
          <a:p>
            <a:endParaRPr lang="en-GB" sz="1867" dirty="0"/>
          </a:p>
          <a:p>
            <a:endParaRPr lang="en-GB" sz="1867" dirty="0"/>
          </a:p>
          <a:p>
            <a:endParaRPr lang="en-GB" sz="1867" dirty="0"/>
          </a:p>
          <a:p>
            <a:endParaRPr lang="en-GB" sz="1867" dirty="0"/>
          </a:p>
          <a:p>
            <a:endParaRPr lang="en-GB" sz="1867" dirty="0"/>
          </a:p>
          <a:p>
            <a:endParaRPr lang="en-GB" sz="1867" dirty="0"/>
          </a:p>
          <a:p>
            <a:r>
              <a:rPr lang="en-GB" sz="1867" dirty="0"/>
              <a:t>Librarian approves or denies request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937475" y="4617945"/>
            <a:ext cx="702467" cy="4297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754714" y="4716995"/>
            <a:ext cx="788562" cy="115809"/>
          </a:xfrm>
          <a:prstGeom prst="straightConnector1">
            <a:avLst/>
          </a:prstGeom>
          <a:ln w="38100">
            <a:tailEnd type="triangle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4001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27" y="655341"/>
            <a:ext cx="10515600" cy="700616"/>
          </a:xfrm>
        </p:spPr>
        <p:txBody>
          <a:bodyPr/>
          <a:lstStyle/>
          <a:p>
            <a:r>
              <a:rPr lang="en-US" dirty="0"/>
              <a:t>Institutional portal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72533" y="5412333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19" y="1927999"/>
            <a:ext cx="4750953" cy="3713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52" y="1907066"/>
            <a:ext cx="4658375" cy="373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3625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06728" y="740420"/>
            <a:ext cx="11001853" cy="508000"/>
          </a:xfrm>
        </p:spPr>
        <p:txBody>
          <a:bodyPr/>
          <a:lstStyle/>
          <a:p>
            <a:r>
              <a:rPr lang="en-GB" dirty="0"/>
              <a:t>Confirmation email to author that request has been approved or denied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72533" y="5412333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b="1195"/>
          <a:stretch/>
        </p:blipFill>
        <p:spPr>
          <a:xfrm>
            <a:off x="1735931" y="1437348"/>
            <a:ext cx="3571876" cy="4587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r="565" b="1589"/>
          <a:stretch/>
        </p:blipFill>
        <p:spPr>
          <a:xfrm>
            <a:off x="6107841" y="1421804"/>
            <a:ext cx="3546800" cy="4618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0708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Agreement Manager Profile Overview</a:t>
            </a:r>
          </a:p>
          <a:p>
            <a:r>
              <a:rPr lang="en-GB" dirty="0"/>
              <a:t>Publisher Portal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488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Submission Systems – OPRS (Online Peer Review System)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  <a:p>
            <a:pPr lvl="0"/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1420684" y="1424108"/>
          <a:ext cx="8368499" cy="4456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467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4" y="1339336"/>
            <a:ext cx="6443330" cy="50543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4157331" y="2902688"/>
            <a:ext cx="2881423" cy="1063256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5954" y="1172158"/>
            <a:ext cx="3650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Profile can be suspended or re-instated at any time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Notifications on token or deposit usage can be created here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Billing details of either consortium or institution form the basis of the profile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995" y="574158"/>
            <a:ext cx="84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Billing details</a:t>
            </a:r>
          </a:p>
        </p:txBody>
      </p:sp>
    </p:spTree>
    <p:extLst>
      <p:ext uri="{BB962C8B-B14F-4D97-AF65-F5344CB8AC3E}">
        <p14:creationId xmlns:p14="http://schemas.microsoft.com/office/powerpoint/2010/main" val="2396795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1" y="1361021"/>
            <a:ext cx="7437122" cy="49440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16032" y="2775097"/>
            <a:ext cx="7437122" cy="1733107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599" y="1770304"/>
            <a:ext cx="26687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Articles are matched with a profile and offered the appropriate discount for their APC based on Grid ID and/or email domain.</a:t>
            </a:r>
          </a:p>
          <a:p>
            <a:endParaRPr lang="en-GB" dirty="0"/>
          </a:p>
          <a:p>
            <a:r>
              <a:rPr lang="en-GB" dirty="0"/>
              <a:t>These identifiers can be added, updated or removed throughout the agreement.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6031" y="584791"/>
            <a:ext cx="8511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Institution matching criteria</a:t>
            </a:r>
          </a:p>
        </p:txBody>
      </p:sp>
    </p:spTree>
    <p:extLst>
      <p:ext uri="{BB962C8B-B14F-4D97-AF65-F5344CB8AC3E}">
        <p14:creationId xmlns:p14="http://schemas.microsoft.com/office/powerpoint/2010/main" val="37391005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40" y="1241770"/>
            <a:ext cx="7155712" cy="522869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3992525" y="1535285"/>
            <a:ext cx="3535327" cy="297711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78465" y="2881423"/>
            <a:ext cx="2073349" cy="26581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8465" y="3636335"/>
            <a:ext cx="3896831" cy="32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72140" y="3926347"/>
            <a:ext cx="3487479" cy="29253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965945" y="2881423"/>
            <a:ext cx="3561908" cy="248801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Times" charset="0"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Frutiger LT Std 45 Light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9101" y="1235678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Contract PO – Institution’s PO number, will appear on author confirmation screen and invoicing if applicable</a:t>
            </a:r>
          </a:p>
          <a:p>
            <a:endParaRPr lang="en-GB" dirty="0"/>
          </a:p>
          <a:p>
            <a:r>
              <a:rPr lang="en-GB" dirty="0"/>
              <a:t>End Date – profile will automatically expire after this date</a:t>
            </a:r>
          </a:p>
          <a:p>
            <a:endParaRPr lang="en-GB" dirty="0"/>
          </a:p>
          <a:p>
            <a:r>
              <a:rPr lang="en-GB" dirty="0"/>
              <a:t>Invoicing currency – will show the APC price in a single currency</a:t>
            </a:r>
          </a:p>
          <a:p>
            <a:endParaRPr lang="en-GB" dirty="0"/>
          </a:p>
          <a:p>
            <a:r>
              <a:rPr lang="en-GB" dirty="0"/>
              <a:t>Eligible journals – only articles from chosen journals will match with the profile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8465" y="573054"/>
            <a:ext cx="873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Agreement criteria</a:t>
            </a:r>
          </a:p>
        </p:txBody>
      </p:sp>
    </p:spTree>
    <p:extLst>
      <p:ext uri="{BB962C8B-B14F-4D97-AF65-F5344CB8AC3E}">
        <p14:creationId xmlns:p14="http://schemas.microsoft.com/office/powerpoint/2010/main" val="26304914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0" y="1559733"/>
            <a:ext cx="9955934" cy="23317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420" y="4072270"/>
            <a:ext cx="10951850" cy="1293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Agreement Manager discounts are driven by tokens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Tokens can be added or subtracted at any time throughout the agreement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Promotion Name will appear on reporting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953" y="648586"/>
            <a:ext cx="846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APC tokens and discounts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7219" y="2732567"/>
            <a:ext cx="2052083" cy="253916"/>
          </a:xfrm>
          <a:prstGeom prst="rect">
            <a:avLst/>
          </a:prstGeom>
          <a:solidFill>
            <a:srgbClr val="EEEEEE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Read and Publish discount</a:t>
            </a:r>
          </a:p>
        </p:txBody>
      </p:sp>
    </p:spTree>
    <p:extLst>
      <p:ext uri="{BB962C8B-B14F-4D97-AF65-F5344CB8AC3E}">
        <p14:creationId xmlns:p14="http://schemas.microsoft.com/office/powerpoint/2010/main" val="40590516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12" y="1537332"/>
            <a:ext cx="7856556" cy="4244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5293" y="1909471"/>
            <a:ext cx="3147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Organization Contacts will be able to log into the Institutional portal and approve or deny articles requesting to use the agreement discount</a:t>
            </a:r>
          </a:p>
          <a:p>
            <a:endParaRPr lang="en-GB" dirty="0"/>
          </a:p>
          <a:p>
            <a:r>
              <a:rPr lang="en-GB" dirty="0"/>
              <a:t>Publisher contact will appear in the institutional portal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7472" y="669852"/>
            <a:ext cx="853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Key contacts</a:t>
            </a:r>
          </a:p>
        </p:txBody>
      </p:sp>
    </p:spTree>
    <p:extLst>
      <p:ext uri="{BB962C8B-B14F-4D97-AF65-F5344CB8AC3E}">
        <p14:creationId xmlns:p14="http://schemas.microsoft.com/office/powerpoint/2010/main" val="405444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Agreement Manager Institutional Portal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1357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73" y="1398200"/>
            <a:ext cx="10983858" cy="4486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173" y="648586"/>
            <a:ext cx="778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Billing Profiles</a:t>
            </a:r>
          </a:p>
        </p:txBody>
      </p:sp>
    </p:spTree>
    <p:extLst>
      <p:ext uri="{BB962C8B-B14F-4D97-AF65-F5344CB8AC3E}">
        <p14:creationId xmlns:p14="http://schemas.microsoft.com/office/powerpoint/2010/main" val="41700794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07" y="1578095"/>
            <a:ext cx="10888595" cy="4105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907" y="648586"/>
            <a:ext cx="754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Key Contacts</a:t>
            </a:r>
          </a:p>
        </p:txBody>
      </p:sp>
    </p:spTree>
    <p:extLst>
      <p:ext uri="{BB962C8B-B14F-4D97-AF65-F5344CB8AC3E}">
        <p14:creationId xmlns:p14="http://schemas.microsoft.com/office/powerpoint/2010/main" val="234670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80" y="1571677"/>
            <a:ext cx="10812384" cy="2438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116" y="4231758"/>
            <a:ext cx="10736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Special Note to Authors will appear in the initial pop up message once an author has begun an APC transaction matched to an Agreement Manager profile.</a:t>
            </a:r>
          </a:p>
          <a:p>
            <a:r>
              <a:rPr lang="en-GB" dirty="0"/>
              <a:t>This can be updated throughout the agreement period.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80" y="595423"/>
            <a:ext cx="7826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venir LT Pro 85 Heavy"/>
              </a:rPr>
              <a:t>Institution Message to Authors</a:t>
            </a:r>
          </a:p>
        </p:txBody>
      </p:sp>
    </p:spTree>
    <p:extLst>
      <p:ext uri="{BB962C8B-B14F-4D97-AF65-F5344CB8AC3E}">
        <p14:creationId xmlns:p14="http://schemas.microsoft.com/office/powerpoint/2010/main" val="306325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55600" y="2302933"/>
            <a:ext cx="9427378" cy="1752600"/>
          </a:xfrm>
        </p:spPr>
        <p:txBody>
          <a:bodyPr/>
          <a:lstStyle/>
          <a:p>
            <a:r>
              <a:rPr lang="en-GB" dirty="0"/>
              <a:t>Summary of key CUP workflow projects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37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Cambridge Publishing Output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531615" y="2276872"/>
          <a:ext cx="5180343" cy="3686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475909211"/>
              </p:ext>
            </p:extLst>
          </p:nvPr>
        </p:nvGraphicFramePr>
        <p:xfrm>
          <a:off x="6576053" y="2372883"/>
          <a:ext cx="3583947" cy="3765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72946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Improving the Cambridge OA publishing workflow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Example projects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533" y="2023535"/>
            <a:ext cx="5735308" cy="4030133"/>
          </a:xfrm>
        </p:spPr>
        <p:txBody>
          <a:bodyPr/>
          <a:lstStyle/>
          <a:p>
            <a:pPr marL="0" indent="0">
              <a:buNone/>
            </a:pPr>
            <a:r>
              <a:rPr lang="en-US" sz="1867" dirty="0"/>
              <a:t>A series of key technology projects in one programme, running over this fiscal year to ensure: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1867" dirty="0"/>
              <a:t>We develop the </a:t>
            </a:r>
            <a:r>
              <a:rPr lang="en-GB" sz="1867" b="1" dirty="0"/>
              <a:t>best workflow </a:t>
            </a:r>
            <a:r>
              <a:rPr lang="en-GB" sz="1867" dirty="0"/>
              <a:t>for our authors and customers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1867" dirty="0"/>
              <a:t>All our </a:t>
            </a:r>
            <a:r>
              <a:rPr lang="en-GB" sz="1867" b="1" dirty="0"/>
              <a:t>article and author metadata </a:t>
            </a:r>
            <a:r>
              <a:rPr lang="en-GB" sz="1867" dirty="0"/>
              <a:t>is present and correct to fully support read and publish deals </a:t>
            </a:r>
          </a:p>
          <a:p>
            <a:pPr marL="457189" indent="-457189">
              <a:buFont typeface="+mj-lt"/>
              <a:buAutoNum type="arabicPeriod"/>
            </a:pPr>
            <a:r>
              <a:rPr lang="en-GB" sz="1867" dirty="0"/>
              <a:t>Our </a:t>
            </a:r>
            <a:r>
              <a:rPr lang="en-GB" sz="1867" b="1" dirty="0"/>
              <a:t>existing systems </a:t>
            </a:r>
            <a:r>
              <a:rPr lang="en-GB" sz="1867" dirty="0"/>
              <a:t>have the necessary support, and plans for new systems are developed around the needs of our customers.</a:t>
            </a:r>
            <a:endParaRPr lang="en-US" sz="1867" dirty="0"/>
          </a:p>
          <a:p>
            <a:endParaRPr lang="en-GB" sz="1867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Open Access Publishing Workflow</a:t>
            </a:r>
            <a:endParaRPr lang="en-US" dirty="0"/>
          </a:p>
          <a:p>
            <a:endParaRPr lang="en-GB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6212475" y="2037032"/>
            <a:ext cx="5065127" cy="107870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9525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6000" tIns="96000" rIns="96000" bIns="9600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GB" sz="1867" b="1" dirty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rPr>
              <a:t>OA &amp; Author Data</a:t>
            </a:r>
          </a:p>
          <a:p>
            <a:pPr marL="120648" algn="ctr"/>
            <a:r>
              <a:rPr lang="en-GB" sz="1600" dirty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rPr>
              <a:t>Improved storage of author and article metadata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12474" y="3259666"/>
            <a:ext cx="5065127" cy="1078701"/>
          </a:xfrm>
          <a:prstGeom prst="roundRect">
            <a:avLst/>
          </a:prstGeom>
          <a:solidFill>
            <a:srgbClr val="005C96"/>
          </a:solidFill>
          <a:ln w="9525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6000" tIns="96000" rIns="96000" bIns="9600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r>
              <a:rPr lang="en-GB" sz="1867" b="1" dirty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rPr>
              <a:t>Content Enrichment</a:t>
            </a:r>
          </a:p>
          <a:p>
            <a:pPr marL="120648" algn="ctr"/>
            <a:r>
              <a:rPr lang="en-GB" sz="1600" dirty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rPr>
              <a:t>Additional metadata in backlist content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72533" y="1378351"/>
            <a:ext cx="5520267" cy="508000"/>
          </a:xfrm>
        </p:spPr>
        <p:txBody>
          <a:bodyPr/>
          <a:lstStyle/>
          <a:p>
            <a:r>
              <a:rPr lang="en-US" dirty="0"/>
              <a:t>Seven technology projects</a:t>
            </a:r>
            <a:endParaRPr lang="en-GB" dirty="0"/>
          </a:p>
        </p:txBody>
      </p:sp>
      <p:sp>
        <p:nvSpPr>
          <p:cNvPr id="19" name="Rounded Rectangle 18"/>
          <p:cNvSpPr/>
          <p:nvPr/>
        </p:nvSpPr>
        <p:spPr bwMode="auto">
          <a:xfrm>
            <a:off x="6212474" y="4482299"/>
            <a:ext cx="5065127" cy="1078701"/>
          </a:xfrm>
          <a:prstGeom prst="roundRect">
            <a:avLst/>
          </a:prstGeom>
          <a:solidFill>
            <a:srgbClr val="1478B4"/>
          </a:solidFill>
          <a:ln w="9525"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6000" tIns="96000" rIns="96000" bIns="9600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67" b="1" dirty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rPr>
              <a:t>Terms of publication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venir LT Pro 85 Heavy" charset="0"/>
                <a:ea typeface="Avenir LT Pro 85 Heavy" charset="0"/>
                <a:cs typeface="Avenir LT Pro 85 Heavy" charset="0"/>
              </a:rPr>
              <a:t>Digital solution for the completion, collection &amp; storage of copyright forms</a:t>
            </a:r>
          </a:p>
        </p:txBody>
      </p:sp>
    </p:spTree>
    <p:extLst>
      <p:ext uri="{BB962C8B-B14F-4D97-AF65-F5344CB8AC3E}">
        <p14:creationId xmlns:p14="http://schemas.microsoft.com/office/powerpoint/2010/main" val="2752960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2486" y="734440"/>
            <a:ext cx="11001853" cy="508000"/>
          </a:xfrm>
        </p:spPr>
        <p:txBody>
          <a:bodyPr/>
          <a:lstStyle/>
          <a:p>
            <a:r>
              <a:rPr lang="en-GB" dirty="0"/>
              <a:t>CUP – Operationalising Open Access Programme Update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Cambridge OA Journals Workflow - Rightslink Demo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72533" y="5412333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 dirty="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2533" y="1789440"/>
            <a:ext cx="110018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Completed/ Due to Deliver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Clear messaging throughout author journey, signposting R&amp;P eligibility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Roll out of bespoke messaging to authors with details of specific deals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Launch of dedicated customer support function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Capture of full metadata at submission point, capturing GRID as the key institutional identifier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Revision of all “Copyright Transfer” forms for OA – to be replaced by “Author Publishing Agreement”</a:t>
            </a:r>
          </a:p>
          <a:p>
            <a:endParaRPr lang="en-GB" dirty="0"/>
          </a:p>
          <a:p>
            <a:r>
              <a:rPr lang="en-GB" b="1" dirty="0"/>
              <a:t>Forthcoming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Digital licence management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R&amp;P Eligibility checking tool for authors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Continued improvements to communications during submissions process to drive “default OA”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34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Manuscript preparation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Author: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Discovers journal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Visits journal information page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Reviews author instructions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GB" dirty="0"/>
              <a:t>Formats manuscript</a:t>
            </a:r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3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preparation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618" b="39905"/>
          <a:stretch/>
        </p:blipFill>
        <p:spPr>
          <a:xfrm>
            <a:off x="512740" y="550619"/>
            <a:ext cx="673509" cy="6591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12535" y="1465239"/>
            <a:ext cx="8485160" cy="4350948"/>
            <a:chOff x="1413630" y="885048"/>
            <a:chExt cx="6926897" cy="355191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b="3694"/>
            <a:stretch/>
          </p:blipFill>
          <p:spPr>
            <a:xfrm>
              <a:off x="1413630" y="885048"/>
              <a:ext cx="6926897" cy="35519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 bwMode="auto">
            <a:xfrm>
              <a:off x="6458739" y="2661005"/>
              <a:ext cx="1503874" cy="1243219"/>
            </a:xfrm>
            <a:prstGeom prst="rect">
              <a:avLst/>
            </a:prstGeom>
            <a:noFill/>
            <a:ln w="38100"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  <a:defRPr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929297" y="1991574"/>
              <a:ext cx="608168" cy="258780"/>
            </a:xfrm>
            <a:prstGeom prst="rect">
              <a:avLst/>
            </a:prstGeom>
            <a:noFill/>
            <a:ln w="38100"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  <a:defRPr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12741" y="1625647"/>
            <a:ext cx="2601761" cy="403013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Information on manuscript preparation is available on Cambridge Core, via the journal landing page. This page will include detail on open access publishing options available in that journal. 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Whenever possible, we invite and remind authors to check their eligibility for APC waivers and discounts (e.g. banners).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20" y="2979185"/>
            <a:ext cx="314373" cy="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3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preparation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358" b="36043"/>
          <a:stretch/>
        </p:blipFill>
        <p:spPr>
          <a:xfrm>
            <a:off x="512740" y="550620"/>
            <a:ext cx="687632" cy="70153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131933" y="1497921"/>
            <a:ext cx="8772527" cy="4040361"/>
            <a:chOff x="1179968" y="705984"/>
            <a:chExt cx="7586312" cy="34940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9968" y="705984"/>
              <a:ext cx="7372394" cy="3494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/>
            <a:srcRect l="2380" t="1604" b="3858"/>
            <a:stretch/>
          </p:blipFill>
          <p:spPr>
            <a:xfrm>
              <a:off x="6114553" y="2321782"/>
              <a:ext cx="2651727" cy="1264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 bwMode="auto">
            <a:xfrm>
              <a:off x="7246863" y="3225727"/>
              <a:ext cx="791905" cy="258780"/>
            </a:xfrm>
            <a:prstGeom prst="rect">
              <a:avLst/>
            </a:prstGeom>
            <a:noFill/>
            <a:ln w="38100"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  <a:defRPr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6114553" y="2336672"/>
              <a:ext cx="2651727" cy="1249368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20000"/>
                </a:spcBef>
                <a:spcAft>
                  <a:spcPct val="0"/>
                </a:spcAft>
                <a:buSzPct val="100000"/>
                <a:defRPr/>
              </a:pPr>
              <a:endParaRPr lang="en-GB" sz="3200">
                <a:solidFill>
                  <a:srgbClr val="000000"/>
                </a:solidFill>
                <a:latin typeface="Frutiger LT Std 45 Light" charset="0"/>
                <a:ea typeface="ＭＳ Ｐゴシック" charset="0"/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 bwMode="auto">
          <a:xfrm flipH="1" flipV="1">
            <a:off x="9834882" y="4710900"/>
            <a:ext cx="52477" cy="567629"/>
          </a:xfrm>
          <a:prstGeom prst="straightConnector1">
            <a:avLst/>
          </a:prstGeom>
          <a:noFill/>
          <a:ln w="28575">
            <a:solidFill>
              <a:schemeClr val="tx2">
                <a:lumMod val="50000"/>
              </a:schemeClr>
            </a:solidFill>
            <a:tailEnd type="triangle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512741" y="2145176"/>
            <a:ext cx="2601761" cy="268313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Detailed information for contributors is available here.</a:t>
            </a:r>
          </a:p>
          <a:p>
            <a:pPr marL="0" indent="0">
              <a:buNone/>
            </a:pPr>
            <a:r>
              <a:rPr lang="en-GB" dirty="0"/>
              <a:t>Pop ups appear on relevant gold OA and hybrid journal information pages to invite authors to check their eligibility for an APC waiver / discount.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958" y="4610534"/>
            <a:ext cx="314373" cy="47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7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73" y="540552"/>
            <a:ext cx="10515600" cy="700616"/>
          </a:xfrm>
        </p:spPr>
        <p:txBody>
          <a:bodyPr/>
          <a:lstStyle/>
          <a:p>
            <a:r>
              <a:rPr lang="en-US" dirty="0"/>
              <a:t>Manuscript preparation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87358" b="36043"/>
          <a:stretch/>
        </p:blipFill>
        <p:spPr>
          <a:xfrm>
            <a:off x="512740" y="550620"/>
            <a:ext cx="687632" cy="701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573"/>
          <a:stretch/>
        </p:blipFill>
        <p:spPr>
          <a:xfrm>
            <a:off x="5753462" y="1378351"/>
            <a:ext cx="5590903" cy="4511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72534" y="2440142"/>
            <a:ext cx="4120220" cy="18039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Details of read and publish agreements are hosted on Cambridge Core. </a:t>
            </a:r>
          </a:p>
          <a:p>
            <a:pPr marL="0" indent="0">
              <a:buNone/>
            </a:pPr>
            <a:r>
              <a:rPr lang="en-GB" dirty="0"/>
              <a:t>Authors may consult this page for more information on the specific terms agreed between Cambridge and their institution.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72533" y="1378351"/>
            <a:ext cx="5520267" cy="508000"/>
          </a:xfrm>
        </p:spPr>
        <p:txBody>
          <a:bodyPr/>
          <a:lstStyle/>
          <a:p>
            <a:r>
              <a:rPr lang="en-US" dirty="0"/>
              <a:t>Link clicks through to read and publish agreements page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244051" y="3580437"/>
            <a:ext cx="2777924" cy="1651321"/>
          </a:xfrm>
          <a:prstGeom prst="straightConnector1">
            <a:avLst/>
          </a:prstGeom>
          <a:ln w="28575"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534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97" y="753595"/>
            <a:ext cx="7072492" cy="4633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GB" dirty="0"/>
              <a:t>Open Access Publishing Workflow</a:t>
            </a:r>
            <a:endParaRPr lang="en-US" dirty="0"/>
          </a:p>
        </p:txBody>
      </p:sp>
      <p:sp>
        <p:nvSpPr>
          <p:cNvPr id="16" name="Rectangle 15">
            <a:hlinkClick r:id="rId3"/>
          </p:cNvPr>
          <p:cNvSpPr/>
          <p:nvPr/>
        </p:nvSpPr>
        <p:spPr bwMode="auto">
          <a:xfrm>
            <a:off x="347134" y="5440909"/>
            <a:ext cx="3510633" cy="6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defTabSz="1219170" fontAlgn="base">
              <a:spcBef>
                <a:spcPct val="20000"/>
              </a:spcBef>
              <a:spcAft>
                <a:spcPct val="0"/>
              </a:spcAft>
              <a:buSzPct val="100000"/>
            </a:pPr>
            <a:endParaRPr lang="en-GB" sz="3200">
              <a:solidFill>
                <a:srgbClr val="000000"/>
              </a:solidFill>
              <a:latin typeface="Frutiger LT Std 45 Light" charset="0"/>
              <a:ea typeface="ＭＳ Ｐゴシック" charset="0"/>
            </a:endParaRPr>
          </a:p>
        </p:txBody>
      </p:sp>
      <p:sp useBgFill="1"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06014" y="1304751"/>
            <a:ext cx="4182785" cy="4390915"/>
          </a:xfrm>
        </p:spPr>
        <p:txBody>
          <a:bodyPr/>
          <a:lstStyle/>
          <a:p>
            <a:pPr marL="0" indent="0">
              <a:buNone/>
            </a:pPr>
            <a:endParaRPr lang="en-GB" sz="1867" b="1" u="sng" dirty="0"/>
          </a:p>
          <a:p>
            <a:pPr marL="0" indent="0">
              <a:buNone/>
            </a:pPr>
            <a:endParaRPr lang="en-GB" sz="1867" dirty="0"/>
          </a:p>
          <a:p>
            <a:pPr marL="0" indent="0">
              <a:buNone/>
            </a:pPr>
            <a:r>
              <a:rPr lang="en-GB" sz="1867" dirty="0"/>
              <a:t>Link to participating institutions and eligible journals</a:t>
            </a:r>
          </a:p>
          <a:p>
            <a:pPr marL="0" indent="0">
              <a:buNone/>
            </a:pPr>
            <a:endParaRPr lang="en-GB" sz="1867" dirty="0"/>
          </a:p>
          <a:p>
            <a:pPr marL="0" indent="0">
              <a:buNone/>
            </a:pPr>
            <a:endParaRPr lang="en-GB" sz="1867" dirty="0"/>
          </a:p>
          <a:p>
            <a:pPr marL="0" indent="0">
              <a:buNone/>
            </a:pPr>
            <a:r>
              <a:rPr lang="en-GB" sz="1867" dirty="0"/>
              <a:t>Link to ‘Step by Step Guide’ to publishing OA in Cambridge journals</a:t>
            </a:r>
          </a:p>
          <a:p>
            <a:endParaRPr lang="en-GB" sz="1867" dirty="0"/>
          </a:p>
          <a:p>
            <a:endParaRPr lang="en-US" sz="1867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942667" y="2628901"/>
            <a:ext cx="863347" cy="910167"/>
          </a:xfrm>
          <a:prstGeom prst="straightConnector1">
            <a:avLst/>
          </a:prstGeom>
          <a:ln w="28575"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6652457" y="4307955"/>
            <a:ext cx="1112823" cy="560975"/>
          </a:xfrm>
          <a:prstGeom prst="straightConnector1">
            <a:avLst/>
          </a:prstGeom>
          <a:ln w="28575">
            <a:tailEnd type="triangle"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25675"/>
      </p:ext>
    </p:extLst>
  </p:cSld>
  <p:clrMapOvr>
    <a:masterClrMapping/>
  </p:clrMapOvr>
</p:sld>
</file>

<file path=ppt/theme/theme1.xml><?xml version="1.0" encoding="utf-8"?>
<a:theme xmlns:a="http://schemas.openxmlformats.org/drawingml/2006/main" name="Cambridge">
  <a:themeElements>
    <a:clrScheme name="Custom 1">
      <a:dk1>
        <a:srgbClr val="000000"/>
      </a:dk1>
      <a:lt1>
        <a:srgbClr val="FFFFFF"/>
      </a:lt1>
      <a:dk2>
        <a:srgbClr val="8B8D8E"/>
      </a:dk2>
      <a:lt2>
        <a:srgbClr val="8B8D8E"/>
      </a:lt2>
      <a:accent1>
        <a:srgbClr val="D6083B"/>
      </a:accent1>
      <a:accent2>
        <a:srgbClr val="EA7124"/>
      </a:accent2>
      <a:accent3>
        <a:srgbClr val="8F2BBC"/>
      </a:accent3>
      <a:accent4>
        <a:srgbClr val="00B1C1"/>
      </a:accent4>
      <a:accent5>
        <a:srgbClr val="0071CF"/>
      </a:accent5>
      <a:accent6>
        <a:srgbClr val="000000"/>
      </a:accent6>
      <a:hlink>
        <a:srgbClr val="0071CF"/>
      </a:hlink>
      <a:folHlink>
        <a:srgbClr val="8F2BBC"/>
      </a:folHlink>
    </a:clrScheme>
    <a:fontScheme name="Office Theme">
      <a:majorFont>
        <a:latin typeface="Frutiger LT Std 45 Light"/>
        <a:ea typeface="ＭＳ Ｐゴシック"/>
        <a:cs typeface=""/>
      </a:majorFont>
      <a:minorFont>
        <a:latin typeface="Frutiger LT Std 55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LT Std 45 Light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Times" charset="0"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Frutiger LT Std 45 Light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0589FC27C16B4CBBA0251581B6C56A" ma:contentTypeVersion="13" ma:contentTypeDescription="Opprett et nytt dokument." ma:contentTypeScope="" ma:versionID="c608078a79e6c5c2d6cb6d79afe6ecae">
  <xsd:schema xmlns:xsd="http://www.w3.org/2001/XMLSchema" xmlns:xs="http://www.w3.org/2001/XMLSchema" xmlns:p="http://schemas.microsoft.com/office/2006/metadata/properties" xmlns:ns3="254f8c72-67b7-4c3c-90df-507ce6c91383" xmlns:ns4="77f1517b-4de9-473e-b98e-e85f028c8fb9" targetNamespace="http://schemas.microsoft.com/office/2006/metadata/properties" ma:root="true" ma:fieldsID="7ebeeebadd5fd24cdbd784503ee8c78a" ns3:_="" ns4:_="">
    <xsd:import namespace="254f8c72-67b7-4c3c-90df-507ce6c91383"/>
    <xsd:import namespace="77f1517b-4de9-473e-b98e-e85f028c8fb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f8c72-67b7-4c3c-90df-507ce6c913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f1517b-4de9-473e-b98e-e85f028c8f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86F113-8BC7-44E0-94AD-5A7CFE2B1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FDE032-630C-4475-AFA3-BB32C977C717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254f8c72-67b7-4c3c-90df-507ce6c91383"/>
    <ds:schemaRef ds:uri="77f1517b-4de9-473e-b98e-e85f028c8fb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AFDC078-B404-4B90-A634-F730F70F2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4f8c72-67b7-4c3c-90df-507ce6c91383"/>
    <ds:schemaRef ds:uri="77f1517b-4de9-473e-b98e-e85f028c8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2869</Words>
  <Application>Microsoft Office PowerPoint</Application>
  <PresentationFormat>Widescreen</PresentationFormat>
  <Paragraphs>339</Paragraphs>
  <Slides>41</Slides>
  <Notes>32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41</vt:i4>
      </vt:variant>
    </vt:vector>
  </HeadingPairs>
  <TitlesOfParts>
    <vt:vector size="51" baseType="lpstr">
      <vt:lpstr>Arial</vt:lpstr>
      <vt:lpstr>Avenir LT Pro 35 Light</vt:lpstr>
      <vt:lpstr>Avenir LT Pro 55 Roman</vt:lpstr>
      <vt:lpstr>Avenir LT Pro 85 Heavy</vt:lpstr>
      <vt:lpstr>Calibri</vt:lpstr>
      <vt:lpstr>Frutiger LT Std 45 Light</vt:lpstr>
      <vt:lpstr>Frutiger LT Std 55 Roman</vt:lpstr>
      <vt:lpstr>Frutiger LT Std 65 Bold</vt:lpstr>
      <vt:lpstr>Times</vt:lpstr>
      <vt:lpstr>Cambridge</vt:lpstr>
      <vt:lpstr>Open Access Publishing</vt:lpstr>
      <vt:lpstr>Open Access Publishing Workflow</vt:lpstr>
      <vt:lpstr>Submission Systems – OPRS (Online Peer Review System)</vt:lpstr>
      <vt:lpstr>Cambridge Publishing Output</vt:lpstr>
      <vt:lpstr>Manuscript preparation</vt:lpstr>
      <vt:lpstr>Manuscript preparation</vt:lpstr>
      <vt:lpstr>Manuscript preparation</vt:lpstr>
      <vt:lpstr>Manuscript preparation</vt:lpstr>
      <vt:lpstr>PowerPoint-presentasjon</vt:lpstr>
      <vt:lpstr>Manuscript submission and review</vt:lpstr>
      <vt:lpstr>Manuscript submission</vt:lpstr>
      <vt:lpstr>Manuscript submission</vt:lpstr>
      <vt:lpstr>Manuscript submission</vt:lpstr>
      <vt:lpstr>Manuscript submission confirmation email</vt:lpstr>
      <vt:lpstr>Manuscript review</vt:lpstr>
      <vt:lpstr>Manuscript decision</vt:lpstr>
      <vt:lpstr>Manuscript decision email</vt:lpstr>
      <vt:lpstr>Custom email – Open Access opportunity</vt:lpstr>
      <vt:lpstr>Agreement Manager - Transaction process</vt:lpstr>
      <vt:lpstr>Open Access publishing workflow</vt:lpstr>
      <vt:lpstr>What is “OA Agreement Manager”?</vt:lpstr>
      <vt:lpstr>PowerPoint-presentasjon</vt:lpstr>
      <vt:lpstr>PowerPoint-presentasjon</vt:lpstr>
      <vt:lpstr>PowerPoint-presentasjon</vt:lpstr>
      <vt:lpstr>PowerPoint-presentasjon</vt:lpstr>
      <vt:lpstr>Institutional portal</vt:lpstr>
      <vt:lpstr>Institutional portal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Improving the Cambridge OA publishing workflow</vt:lpstr>
      <vt:lpstr>PowerPoint-presentasjon</vt:lpstr>
    </vt:vector>
  </TitlesOfParts>
  <Company>Cambridge University Press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Porteous</dc:creator>
  <cp:lastModifiedBy>Solveig Wikstrøm</cp:lastModifiedBy>
  <cp:revision>92</cp:revision>
  <dcterms:created xsi:type="dcterms:W3CDTF">2019-08-13T14:17:55Z</dcterms:created>
  <dcterms:modified xsi:type="dcterms:W3CDTF">2020-06-02T14:59:32Z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0x010100EE0589FC27C16B4CBBA0251581B6C56A</vt:lpwstr>
  </property>
</Properties>
</file>